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8384" r:id="rId4"/>
  </p:sldMasterIdLst>
  <p:notesMasterIdLst>
    <p:notesMasterId r:id="rId23"/>
  </p:notesMasterIdLst>
  <p:handoutMasterIdLst>
    <p:handoutMasterId r:id="rId24"/>
  </p:handoutMasterIdLst>
  <p:sldIdLst>
    <p:sldId id="2147479558" r:id="rId5"/>
    <p:sldId id="256" r:id="rId6"/>
    <p:sldId id="2147483399" r:id="rId7"/>
    <p:sldId id="273" r:id="rId8"/>
    <p:sldId id="269" r:id="rId9"/>
    <p:sldId id="1520" r:id="rId10"/>
    <p:sldId id="1519" r:id="rId11"/>
    <p:sldId id="1511" r:id="rId12"/>
    <p:sldId id="271" r:id="rId13"/>
    <p:sldId id="2147483398" r:id="rId14"/>
    <p:sldId id="2147483397" r:id="rId15"/>
    <p:sldId id="279" r:id="rId16"/>
    <p:sldId id="284" r:id="rId17"/>
    <p:sldId id="2147483400" r:id="rId18"/>
    <p:sldId id="307" r:id="rId19"/>
    <p:sldId id="280" r:id="rId20"/>
    <p:sldId id="265" r:id="rId21"/>
    <p:sldId id="29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ogram Overview" id="{3EB3F87B-C39D-844D-BD5F-A7D8320ECCC3}">
          <p14:sldIdLst>
            <p14:sldId id="2147479558"/>
            <p14:sldId id="256"/>
            <p14:sldId id="2147483399"/>
            <p14:sldId id="273"/>
            <p14:sldId id="269"/>
            <p14:sldId id="1520"/>
            <p14:sldId id="1519"/>
            <p14:sldId id="1511"/>
            <p14:sldId id="271"/>
            <p14:sldId id="2147483398"/>
          </p14:sldIdLst>
        </p14:section>
        <p14:section name="Tools" id="{B8AF67E6-9EB1-D54D-A3DB-9076E8FDA0CD}">
          <p14:sldIdLst>
            <p14:sldId id="2147483397"/>
            <p14:sldId id="279"/>
            <p14:sldId id="284"/>
            <p14:sldId id="2147483400"/>
            <p14:sldId id="307"/>
            <p14:sldId id="280"/>
            <p14:sldId id="265"/>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9682F01-2749-154C-FF8D-50CA7036FB3C}" name="Cynthia Johnson" initials="CJ" userId="S::cynthia.johnson_microsoft.com#ext#@stinsondesigninc.onmicrosoft.com::925912fe-77f7-48c6-a686-53ba3df41e0c" providerId="AD"/>
  <p188:author id="{2343EC37-96B6-7609-4A98-89C7DC423C62}" name="Jenny He" initials="JH" userId="S::jenny@stinson.co::a6e4b8db-d734-48f0-9d1e-a758940ee3af" providerId="AD"/>
  <p188:author id="{42827239-A550-492D-1576-CE1DCACE4914}" name="Daryl Schaal (SYNAXIS CORPORATION)" initials="DS" userId="S::v-darsch@microsoft.com::a951ecaa-969a-4477-a8c9-df0dfa026182" providerId="AD"/>
  <p188:author id="{9001A551-4733-091D-53E3-D2994A5251C0}" name="Karuana Gatimu" initials="KG" userId="S::karuanag@microsoft.com::c835d73b-5b64-4378-9cc4-37e921133843" providerId="AD"/>
  <p188:author id="{B3BA308B-E872-B2DF-1D7C-E42ABF8AE18D}" name="Jaime Gonzales" initials="JG" userId="S::jgonzales@microsoft.com::fdc127e6-8484-455c-83db-f49943a56c2e" providerId="AD"/>
  <p188:author id="{2077208E-7478-DA88-0E69-E4E62E10F468}" name="Sabrina Ghumman" initials="SG" userId="S::saghumman@microsoft.com::f1863a56-834b-4a23-a250-47e3592439c8" providerId="AD"/>
  <p188:author id="{9992319E-69C8-2FBA-BEDD-2C5660FE0093}" name="John Mighell" initials="JM" userId="S::jomigh@microsoft.com::aa110d23-b74a-4732-bbdf-11d185d8cf54" providerId="AD"/>
  <p188:author id="{CB7B68A1-4208-96B1-9DF4-C573EB67B07D}" name="Jessie Hwang" initials="" userId="S::jhwang@microsoft.com::85f2306c-fd56-49d2-8dff-e96751c6f345" providerId="AD"/>
  <p188:author id="{B6AE05CB-BA50-71A0-E82B-3C80F4DC848B}" name="Alicia Peterson (NAYAMODE INC)" initials="AI" userId="S::v-petersonal_microsoft.com#ext#@stinsondesigninc.onmicrosoft.com::c18212e6-e44a-4b8c-8c3b-952f2b4ec637" providerId="AD"/>
  <p188:author id="{7B4F42E8-86ED-1642-8D80-B52F58611814}" name="Kripal Kavi" initials="KK" userId="S::krkavi@microsoft.com::2d6ac376-e121-411f-aac9-57af6f7e1c9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3BC4"/>
    <a:srgbClr val="9F50C5"/>
    <a:srgbClr val="9756C5"/>
    <a:srgbClr val="8E5CC5"/>
    <a:srgbClr val="8661C5"/>
    <a:srgbClr val="8DE971"/>
    <a:srgbClr val="FFB3BB"/>
    <a:srgbClr val="F4364C"/>
    <a:srgbClr val="FFE399"/>
    <a:srgbClr val="FFB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B1CFA3-9888-4888-AF88-AA20F8788E14}" v="11" dt="2026-07-24T21:43:05.7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5"/>
    <p:restoredTop sz="87183" autoAdjust="0"/>
  </p:normalViewPr>
  <p:slideViewPr>
    <p:cSldViewPr snapToGrid="0">
      <p:cViewPr varScale="1">
        <p:scale>
          <a:sx n="133" d="100"/>
          <a:sy n="133" d="100"/>
        </p:scale>
        <p:origin x="1220" y="80"/>
      </p:cViewPr>
      <p:guideLst/>
    </p:cSldViewPr>
  </p:slideViewPr>
  <p:notesTextViewPr>
    <p:cViewPr>
      <p:scale>
        <a:sx n="150" d="100"/>
        <a:sy n="150" d="100"/>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spPr>
            <a:ln w="38100">
              <a:solidFill>
                <a:schemeClr val="bg1"/>
              </a:solidFill>
            </a:ln>
          </c:spPr>
          <c:dPt>
            <c:idx val="0"/>
            <c:bubble3D val="0"/>
            <c:spPr>
              <a:solidFill>
                <a:srgbClr val="0078D4"/>
              </a:solidFill>
              <a:ln w="38100">
                <a:solidFill>
                  <a:schemeClr val="bg1"/>
                </a:solidFill>
              </a:ln>
              <a:effectLst/>
            </c:spPr>
            <c:extLst>
              <c:ext xmlns:c16="http://schemas.microsoft.com/office/drawing/2014/chart" uri="{C3380CC4-5D6E-409C-BE32-E72D297353CC}">
                <c16:uniqueId val="{00000001-F7DC-7E40-8A71-BB00CE78CC0E}"/>
              </c:ext>
            </c:extLst>
          </c:dPt>
          <c:dPt>
            <c:idx val="1"/>
            <c:bubble3D val="0"/>
            <c:spPr>
              <a:solidFill>
                <a:srgbClr val="2A446F"/>
              </a:solidFill>
              <a:ln w="38100">
                <a:solidFill>
                  <a:schemeClr val="bg1"/>
                </a:solidFill>
              </a:ln>
              <a:effectLst/>
            </c:spPr>
            <c:extLst>
              <c:ext xmlns:c16="http://schemas.microsoft.com/office/drawing/2014/chart" uri="{C3380CC4-5D6E-409C-BE32-E72D297353CC}">
                <c16:uniqueId val="{00000003-F7DC-7E40-8A71-BB00CE78CC0E}"/>
              </c:ext>
            </c:extLst>
          </c:dPt>
          <c:dPt>
            <c:idx val="2"/>
            <c:bubble3D val="0"/>
            <c:spPr>
              <a:solidFill>
                <a:srgbClr val="8DC8E8"/>
              </a:solidFill>
              <a:ln w="38100">
                <a:solidFill>
                  <a:schemeClr val="bg1"/>
                </a:solidFill>
              </a:ln>
              <a:effectLst/>
            </c:spPr>
            <c:extLst>
              <c:ext xmlns:c16="http://schemas.microsoft.com/office/drawing/2014/chart" uri="{C3380CC4-5D6E-409C-BE32-E72D297353CC}">
                <c16:uniqueId val="{00000005-F7DC-7E40-8A71-BB00CE78CC0E}"/>
              </c:ext>
            </c:extLst>
          </c:dPt>
          <c:cat>
            <c:strRef>
              <c:f>Sheet1!$A$2:$A$4</c:f>
              <c:strCache>
                <c:ptCount val="3"/>
                <c:pt idx="0">
                  <c:v>Feel</c:v>
                </c:pt>
                <c:pt idx="1">
                  <c:v>Act</c:v>
                </c:pt>
                <c:pt idx="2">
                  <c:v>Think</c:v>
                </c:pt>
              </c:strCache>
            </c:strRef>
          </c:cat>
          <c:val>
            <c:numRef>
              <c:f>Sheet1!$B$2:$B$4</c:f>
              <c:numCache>
                <c:formatCode>General</c:formatCode>
                <c:ptCount val="3"/>
                <c:pt idx="0">
                  <c:v>3.33</c:v>
                </c:pt>
                <c:pt idx="1">
                  <c:v>3.33</c:v>
                </c:pt>
                <c:pt idx="2">
                  <c:v>3.33</c:v>
                </c:pt>
              </c:numCache>
            </c:numRef>
          </c:val>
          <c:extLst>
            <c:ext xmlns:c16="http://schemas.microsoft.com/office/drawing/2014/chart" uri="{C3380CC4-5D6E-409C-BE32-E72D297353CC}">
              <c16:uniqueId val="{00000006-F7DC-7E40-8A71-BB00CE78CC0E}"/>
            </c:ext>
          </c:extLst>
        </c:ser>
        <c:dLbls>
          <c:showLegendKey val="0"/>
          <c:showVal val="0"/>
          <c:showCatName val="0"/>
          <c:showSerName val="0"/>
          <c:showPercent val="0"/>
          <c:showBubbleSize val="0"/>
          <c:showLeaderLines val="1"/>
        </c:dLbls>
        <c:firstSliceAng val="6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7/27/2026</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A2F43AC-C579-4519-988E-910819434F4E}" type="slidenum">
              <a:rPr lang="en-US" smtClean="0"/>
              <a:t>1</a:t>
            </a:fld>
            <a:endParaRPr lang="en-US"/>
          </a:p>
        </p:txBody>
      </p:sp>
    </p:spTree>
    <p:extLst>
      <p:ext uri="{BB962C8B-B14F-4D97-AF65-F5344CB8AC3E}">
        <p14:creationId xmlns:p14="http://schemas.microsoft.com/office/powerpoint/2010/main" val="3541623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t>NOTE: Viva Engage is recommended for enterprise customers already utilizing Viva Engage in their environment. Small/medium businesses may opt to hold this essential employee engagement in Microsoft Teams or other community chat tools.</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2026-07-27 2:16 PM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695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2026-07-27 2:16 PM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09842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kern="1200" dirty="0">
                <a:solidFill>
                  <a:schemeClr val="tx1"/>
                </a:solidFill>
                <a:effectLst/>
                <a:latin typeface="Segoe UI" panose="020B0502040204020203" pitchFamily="34" charset="0"/>
                <a:ea typeface="+mn-ea"/>
                <a:cs typeface="Segoe UI" panose="020B0502040204020203" pitchFamily="34" charset="0"/>
              </a:rPr>
              <a:t>The pace of change today is staggering. Every organization is asking the same question: How do we keep up and help our teams thrive in this new era? The challenge isn’t just learning—it’s evolving our skills as fast as business demands. And while there’s a flood of courses, articles, and videos out there, it can feel overwhelming. Leaders and employees want learning that is relevant, accessible, and that fits into their busy schedules.</a:t>
            </a:r>
          </a:p>
          <a:p>
            <a:r>
              <a:rPr lang="en-US" sz="1000" kern="1200" dirty="0">
                <a:solidFill>
                  <a:schemeClr val="tx1"/>
                </a:solidFill>
                <a:effectLst/>
                <a:latin typeface="Segoe UI" panose="020B0502040204020203" pitchFamily="34" charset="0"/>
                <a:ea typeface="+mn-ea"/>
                <a:cs typeface="Segoe UI" panose="020B0502040204020203" pitchFamily="34" charset="0"/>
              </a:rPr>
              <a:t> </a:t>
            </a:r>
          </a:p>
          <a:p>
            <a:r>
              <a:rPr lang="en-US" sz="1000" kern="1200" dirty="0">
                <a:solidFill>
                  <a:schemeClr val="tx1"/>
                </a:solidFill>
                <a:effectLst/>
                <a:latin typeface="Segoe UI" panose="020B0502040204020203" pitchFamily="34" charset="0"/>
                <a:ea typeface="+mn-ea"/>
                <a:cs typeface="Segoe UI" panose="020B0502040204020203" pitchFamily="34" charset="0"/>
              </a:rPr>
              <a:t>We’re introducing the enhanced </a:t>
            </a:r>
            <a:r>
              <a:rPr lang="en-US" sz="1000" b="1" kern="1200" dirty="0">
                <a:solidFill>
                  <a:schemeClr val="tx1"/>
                </a:solidFill>
                <a:effectLst/>
                <a:latin typeface="Segoe UI" panose="020B0502040204020203" pitchFamily="34" charset="0"/>
                <a:ea typeface="+mn-ea"/>
                <a:cs typeface="Segoe UI" panose="020B0502040204020203" pitchFamily="34" charset="0"/>
              </a:rPr>
              <a:t>AI Skills Navigator</a:t>
            </a:r>
            <a:r>
              <a:rPr lang="en-US" sz="1000" kern="1200" dirty="0">
                <a:solidFill>
                  <a:schemeClr val="tx1"/>
                </a:solidFill>
                <a:effectLst/>
                <a:latin typeface="Segoe UI" panose="020B0502040204020203" pitchFamily="34" charset="0"/>
                <a:ea typeface="+mn-ea"/>
                <a:cs typeface="Segoe UI" panose="020B0502040204020203" pitchFamily="34" charset="0"/>
              </a:rPr>
              <a:t>—an agentic learning space that helps individuals and organizations worldwide build both the technical and uniquely human skills they need to stand out in an AI-driven workplace and accelerate their business.</a:t>
            </a:r>
          </a:p>
          <a:p>
            <a:r>
              <a:rPr lang="en-US" sz="1000" kern="1200" dirty="0">
                <a:solidFill>
                  <a:schemeClr val="tx1"/>
                </a:solidFill>
                <a:effectLst/>
                <a:latin typeface="Segoe UI" panose="020B0502040204020203" pitchFamily="34" charset="0"/>
                <a:ea typeface="+mn-ea"/>
                <a:cs typeface="Segoe UI" panose="020B0502040204020203" pitchFamily="34" charset="0"/>
              </a:rPr>
              <a:t> </a:t>
            </a:r>
          </a:p>
          <a:p>
            <a:r>
              <a:rPr lang="en-US" sz="1000" kern="1200" dirty="0">
                <a:solidFill>
                  <a:schemeClr val="tx1"/>
                </a:solidFill>
                <a:effectLst/>
                <a:latin typeface="Segoe UI" panose="020B0502040204020203" pitchFamily="34" charset="0"/>
                <a:ea typeface="+mn-ea"/>
                <a:cs typeface="Segoe UI" panose="020B0502040204020203" pitchFamily="34" charset="0"/>
              </a:rPr>
              <a:t>Here’s what makes AI Skills Navigator unique: </a:t>
            </a:r>
          </a:p>
          <a:p>
            <a:pPr marL="171450" lvl="0" indent="-171450">
              <a:buFont typeface="Arial" panose="020B0604020202020204" pitchFamily="34" charset="0"/>
              <a:buChar char="•"/>
            </a:pPr>
            <a:r>
              <a:rPr lang="en-US" sz="1000" b="1" kern="1200" dirty="0">
                <a:solidFill>
                  <a:schemeClr val="tx1"/>
                </a:solidFill>
                <a:effectLst/>
                <a:latin typeface="Segoe UI" panose="020B0502040204020203" pitchFamily="34" charset="0"/>
                <a:ea typeface="+mn-ea"/>
                <a:cs typeface="Segoe UI" panose="020B0502040204020203" pitchFamily="34" charset="0"/>
              </a:rPr>
              <a:t>Rich, multimodal content:</a:t>
            </a:r>
            <a:r>
              <a:rPr lang="en-US" sz="1000" kern="1200" dirty="0">
                <a:solidFill>
                  <a:schemeClr val="tx1"/>
                </a:solidFill>
                <a:effectLst/>
                <a:latin typeface="Segoe UI" panose="020B0502040204020203" pitchFamily="34" charset="0"/>
                <a:ea typeface="+mn-ea"/>
                <a:cs typeface="Segoe UI" panose="020B0502040204020203" pitchFamily="34" charset="0"/>
              </a:rPr>
              <a:t> A wide range of multimodal content and credentials from Microsoft, LinkedIn, GitHub, and other trusted sources, including videos, guides, labs, podcasts, and more to fit every learning style—all in one place.</a:t>
            </a:r>
          </a:p>
          <a:p>
            <a:pPr marL="171450" lvl="0" indent="-171450">
              <a:buFont typeface="Arial" panose="020B0604020202020204" pitchFamily="34" charset="0"/>
              <a:buChar char="•"/>
            </a:pPr>
            <a:r>
              <a:rPr lang="en-US" sz="1000" b="1" kern="1200" dirty="0">
                <a:solidFill>
                  <a:schemeClr val="tx1"/>
                </a:solidFill>
                <a:effectLst/>
                <a:latin typeface="Segoe UI" panose="020B0502040204020203" pitchFamily="34" charset="0"/>
                <a:ea typeface="+mn-ea"/>
                <a:cs typeface="Segoe UI" panose="020B0502040204020203" pitchFamily="34" charset="0"/>
              </a:rPr>
              <a:t>Skilling playlists:</a:t>
            </a:r>
            <a:r>
              <a:rPr lang="en-US" sz="1000" kern="1200" dirty="0">
                <a:solidFill>
                  <a:schemeClr val="tx1"/>
                </a:solidFill>
                <a:effectLst/>
                <a:latin typeface="Segoe UI" panose="020B0502040204020203" pitchFamily="34" charset="0"/>
                <a:ea typeface="+mn-ea"/>
                <a:cs typeface="Segoe UI" panose="020B0502040204020203" pitchFamily="34" charset="0"/>
              </a:rPr>
              <a:t> Custom learning plans that anyone can create, assign to a team, and track to monitor progress and see how everyone is moving forward. You can select from curated, predefined skilling playlists by role, create your own, or use AI to help you create one.</a:t>
            </a:r>
          </a:p>
          <a:p>
            <a:pPr marL="171450" lvl="0" indent="-171450">
              <a:buFont typeface="Arial" panose="020B0604020202020204" pitchFamily="34" charset="0"/>
              <a:buChar char="•"/>
            </a:pPr>
            <a:r>
              <a:rPr lang="en-US" sz="1000" b="1" kern="1200" dirty="0">
                <a:solidFill>
                  <a:schemeClr val="tx1"/>
                </a:solidFill>
                <a:effectLst/>
                <a:latin typeface="Segoe UI" panose="020B0502040204020203" pitchFamily="34" charset="0"/>
                <a:ea typeface="+mn-ea"/>
                <a:cs typeface="Segoe UI" panose="020B0502040204020203" pitchFamily="34" charset="0"/>
              </a:rPr>
              <a:t>Skilling sessions:</a:t>
            </a:r>
            <a:r>
              <a:rPr lang="en-US" sz="1000" kern="1200" dirty="0">
                <a:solidFill>
                  <a:schemeClr val="tx1"/>
                </a:solidFill>
                <a:effectLst/>
                <a:latin typeface="Segoe UI" panose="020B0502040204020203" pitchFamily="34" charset="0"/>
                <a:ea typeface="+mn-ea"/>
                <a:cs typeface="Segoe UI" panose="020B0502040204020203" pitchFamily="34" charset="0"/>
              </a:rPr>
              <a:t> Human-led, live-like training experiences that blend pre-recorded content with real-time AI coaching. The result is a dynamic, collaborative environment—so your teams get the energy of a classroom, but on their schedule, anytime and anywhere.​</a:t>
            </a:r>
          </a:p>
          <a:p>
            <a:pPr marL="171450" lvl="0" indent="-171450">
              <a:buFont typeface="Arial" panose="020B0604020202020204" pitchFamily="34" charset="0"/>
              <a:buChar char="•"/>
            </a:pPr>
            <a:r>
              <a:rPr lang="en-US" sz="1000" b="1" kern="1200" dirty="0">
                <a:solidFill>
                  <a:schemeClr val="tx1"/>
                </a:solidFill>
                <a:effectLst/>
                <a:latin typeface="Segoe UI" panose="020B0502040204020203" pitchFamily="34" charset="0"/>
                <a:ea typeface="+mn-ea"/>
                <a:cs typeface="Segoe UI" panose="020B0502040204020203" pitchFamily="34" charset="0"/>
              </a:rPr>
              <a:t>AI-generated podcasts:</a:t>
            </a:r>
            <a:r>
              <a:rPr lang="en-US" sz="1000" kern="1200" dirty="0">
                <a:solidFill>
                  <a:schemeClr val="tx1"/>
                </a:solidFill>
                <a:effectLst/>
                <a:latin typeface="Segoe UI" panose="020B0502040204020203" pitchFamily="34" charset="0"/>
                <a:ea typeface="+mn-ea"/>
                <a:cs typeface="Segoe UI" panose="020B0502040204020203" pitchFamily="34" charset="0"/>
              </a:rPr>
              <a:t> With a single step, learners can transform complex training into short, natural-sounding audio bites and instant summaries in a format that fits their day, such as listening wherever it’s convenient or catching up between meetings.</a:t>
            </a:r>
          </a:p>
          <a:p>
            <a:r>
              <a:rPr lang="en-US" sz="1000" kern="1200" dirty="0">
                <a:solidFill>
                  <a:schemeClr val="tx1"/>
                </a:solidFill>
                <a:effectLst/>
                <a:latin typeface="Segoe UI" panose="020B0502040204020203" pitchFamily="34" charset="0"/>
                <a:ea typeface="+mn-ea"/>
                <a:cs typeface="Segoe UI" panose="020B0502040204020203" pitchFamily="34" charset="0"/>
              </a:rPr>
              <a:t> </a:t>
            </a:r>
          </a:p>
          <a:p>
            <a:r>
              <a:rPr lang="en-US" sz="1000" kern="1200" dirty="0">
                <a:solidFill>
                  <a:schemeClr val="tx1"/>
                </a:solidFill>
                <a:effectLst/>
                <a:latin typeface="Segoe UI" panose="020B0502040204020203" pitchFamily="34" charset="0"/>
                <a:ea typeface="+mn-ea"/>
                <a:cs typeface="Segoe UI" panose="020B0502040204020203" pitchFamily="34" charset="0"/>
              </a:rPr>
              <a:t>AI Skills Navigator is now available worldwide as a public preview in English, with more features and languages coming soon. It’s time to empower yourself and your teams to grow—wherever you are.</a:t>
            </a:r>
          </a:p>
        </p:txBody>
      </p:sp>
      <p:sp>
        <p:nvSpPr>
          <p:cNvPr id="4" name="Slide Number Placeholder 3"/>
          <p:cNvSpPr>
            <a:spLocks noGrp="1"/>
          </p:cNvSpPr>
          <p:nvPr>
            <p:ph type="sldNum" sz="quarter" idx="5"/>
          </p:nvPr>
        </p:nvSpPr>
        <p:spPr/>
        <p:txBody>
          <a:bodyPr/>
          <a:lstStyle/>
          <a:p>
            <a:fld id="{7A2F43AC-C579-4519-988E-910819434F4E}" type="slidenum">
              <a:rPr lang="en-US" smtClean="0"/>
              <a:t>14</a:t>
            </a:fld>
            <a:endParaRPr lang="en-US"/>
          </a:p>
        </p:txBody>
      </p:sp>
    </p:spTree>
    <p:extLst>
      <p:ext uri="{BB962C8B-B14F-4D97-AF65-F5344CB8AC3E}">
        <p14:creationId xmlns:p14="http://schemas.microsoft.com/office/powerpoint/2010/main" val="2716747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67AE9-4135-AA07-6D2E-B4910B755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0AC08-4F23-A72D-A864-4427B7372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A3A3C-EC6E-DD04-3222-F47C4544C495}"/>
              </a:ext>
            </a:extLst>
          </p:cNvPr>
          <p:cNvSpPr>
            <a:spLocks noGrp="1"/>
          </p:cNvSpPr>
          <p:nvPr>
            <p:ph type="body" idx="1"/>
          </p:nvPr>
        </p:nvSpPr>
        <p:spPr/>
        <p:txBody>
          <a:bodyPr/>
          <a:lstStyle/>
          <a:p>
            <a:pPr>
              <a:defRPr/>
            </a:pPr>
            <a:r>
              <a:rPr lang="en-US" dirty="0"/>
              <a:t>Bookmark these helpful links to enablement resources and communities to help you achieve your goals. </a:t>
            </a:r>
          </a:p>
          <a:p>
            <a:pPr>
              <a:defRPr/>
            </a:pPr>
            <a:r>
              <a:rPr lang="en-US" dirty="0"/>
              <a:t>Join the Driving Adoption Tech Community to collaborate and learn from other experts.</a:t>
            </a:r>
          </a:p>
          <a:p>
            <a:pPr>
              <a:defRPr/>
            </a:pPr>
            <a:r>
              <a:rPr lang="en-US" dirty="0"/>
              <a:t>Join the Microsoft 365 Champions community to get access to Microsoft experts and slideware that you can easily reuse.</a:t>
            </a:r>
          </a:p>
          <a:p>
            <a:pPr>
              <a:defRPr/>
            </a:pPr>
            <a:r>
              <a:rPr lang="en-US" dirty="0"/>
              <a:t>The Adoption Hub is a great resource for developers, IT professionals, and driving adoption. </a:t>
            </a:r>
          </a:p>
          <a:p>
            <a:pPr marL="0" marR="0" lvl="0" indent="0" algn="l" defTabSz="914400">
              <a:lnSpc>
                <a:spcPct val="100000"/>
              </a:lnSpc>
              <a:spcBef>
                <a:spcPts val="0"/>
              </a:spcBef>
              <a:spcAft>
                <a:spcPts val="0"/>
              </a:spcAft>
              <a:buClrTx/>
              <a:buSzTx/>
              <a:buFontTx/>
              <a:buNone/>
              <a:tabLst/>
              <a:defRPr/>
            </a:pPr>
            <a:endParaRPr lang="en-US" dirty="0">
              <a:cs typeface="Calibri"/>
            </a:endParaRPr>
          </a:p>
        </p:txBody>
      </p:sp>
      <p:sp>
        <p:nvSpPr>
          <p:cNvPr id="4" name="Slide Number Placeholder 3">
            <a:extLst>
              <a:ext uri="{FF2B5EF4-FFF2-40B4-BE49-F238E27FC236}">
                <a16:creationId xmlns:a16="http://schemas.microsoft.com/office/drawing/2014/main" id="{9EC1B29A-B748-CF7B-FD72-592DED7928A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70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Leverage the interactive Copilot Scenario Library to help find and define specific user scenarios for your early adopters and organization.</a:t>
            </a:r>
          </a:p>
        </p:txBody>
      </p:sp>
      <p:sp>
        <p:nvSpPr>
          <p:cNvPr id="4" name="Slide Number Placeholder 3"/>
          <p:cNvSpPr>
            <a:spLocks noGrp="1"/>
          </p:cNvSpPr>
          <p:nvPr>
            <p:ph type="sldNum" sz="quarter" idx="5"/>
          </p:nvPr>
        </p:nvSpPr>
        <p:spPr/>
        <p:txBody>
          <a:bodyPr/>
          <a:lstStyle/>
          <a:p>
            <a:fld id="{7A2F43AC-C579-4519-988E-910819434F4E}" type="slidenum">
              <a:rPr lang="en-US" smtClean="0"/>
              <a:t>16</a:t>
            </a:fld>
            <a:endParaRPr lang="en-US"/>
          </a:p>
        </p:txBody>
      </p:sp>
    </p:spTree>
    <p:extLst>
      <p:ext uri="{BB962C8B-B14F-4D97-AF65-F5344CB8AC3E}">
        <p14:creationId xmlns:p14="http://schemas.microsoft.com/office/powerpoint/2010/main" val="2157078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107000"/>
              </a:lnSpc>
              <a:buFont typeface="Symbol" panose="05050102010706020507" pitchFamily="18" charset="2"/>
              <a:defRPr/>
            </a:pPr>
            <a:r>
              <a:rPr lang="en-US">
                <a:cs typeface="Calibri"/>
              </a:rPr>
              <a:t>Use the Copilot Dashboard, powered by Viva Insights, to access usage reports and analyze data to understand trends and measure impact.</a:t>
            </a: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2026-07-27 2:18 PM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3968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Viva Insights now comes included with your Microsoft 365 Copilot license.</a:t>
            </a:r>
          </a:p>
          <a:p>
            <a:endParaRPr lang="en-US"/>
          </a:p>
          <a:p>
            <a:r>
              <a:rPr lang="en-US"/>
              <a:t>Business impact 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Understand how Copilot usage relates to business outcomes in a Power BI report template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Customize your analysis for any function with your KPIs from your business data</a:t>
            </a:r>
            <a:endParaRPr kumimoji="0" lang="en-US" sz="1000" b="0" i="0" u="none" strike="noStrike" kern="1200" cap="none" spc="0" normalizeH="0" baseline="0" noProof="0">
              <a:ln>
                <a:noFill/>
              </a:ln>
              <a:solidFill>
                <a:srgbClr val="000000"/>
              </a:solidFill>
              <a:effectLst/>
              <a:uLnTx/>
              <a:uFillTx/>
              <a:latin typeface="Segoe U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Identify best practices based on what Copilot activities lead to successful business outcomes</a:t>
            </a:r>
            <a:endParaRPr kumimoji="0" lang="en-US" sz="1000" b="0" i="0" u="none" strike="noStrike" kern="1200" cap="none" spc="0" normalizeH="0" baseline="0" noProof="0">
              <a:ln>
                <a:noFill/>
              </a:ln>
              <a:solidFill>
                <a:srgbClr val="000000"/>
              </a:solidFill>
              <a:effectLst/>
              <a:uLnTx/>
              <a:uFillTx/>
              <a:latin typeface="Segoe UI"/>
              <a:ea typeface="+mn-ea"/>
              <a:cs typeface="Segoe U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Pinpoint opportunities to improve low Copilot usage to improve adoption and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a:ln>
                <a:noFill/>
              </a:ln>
              <a:solidFill>
                <a:srgbClr val="000000"/>
              </a:solidFill>
              <a:effectLst/>
              <a:uLnTx/>
              <a:uFillTx/>
              <a:latin typeface="Segoe UI"/>
              <a:ea typeface="+mn-lt"/>
              <a:cs typeface="Segoe U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srgbClr val="000000"/>
                </a:solidFill>
                <a:effectLst/>
                <a:uLnTx/>
                <a:uFillTx/>
                <a:latin typeface="Segoe UI"/>
                <a:ea typeface="+mn-lt"/>
                <a:cs typeface="Segoe UI"/>
              </a:rPr>
              <a:t>Advanced M365 Copilot adoption report:</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Understand how Copilot usage is trending across groups, apps and more. </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Includes a dynamic date slicer, advanced filters and groups, trendlines, ability to customize active usage definitions and highlight section that calls out top Copilot actions.</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a:ea typeface="+mn-ea"/>
                <a:cs typeface="Segoe Sans Display"/>
              </a:rPr>
              <a:t>Pull usage data older than 28 days with dynamic time ranges.</a:t>
            </a:r>
            <a:endPar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mn-cs"/>
              </a:rPr>
              <a:t>Advanced M365 Copilot impact report:</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Tailor your Copilot impact report with advanced capabilities to get a deeper look into impact areas.</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Compare collaboration patterns across groups or before and after Copilot usage.</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rPr>
              <a:t>Includes dynamic date slicer, Copilot assisted hours and value calculator, group comparisons, and the ability to customize active usage definitions.</a:t>
            </a:r>
          </a:p>
          <a:p>
            <a:pPr marL="285750" marR="0" lvl="0" indent="-285750" algn="l" defTabSz="914367"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3A3A3A"/>
                </a:solidFill>
                <a:effectLst/>
                <a:uLnTx/>
                <a:uFillTx/>
                <a:latin typeface="Segoe Sans Display"/>
                <a:ea typeface="+mn-ea"/>
                <a:cs typeface="Segoe Sans Display"/>
              </a:rPr>
              <a:t>Pull usage data older than 28 days with dynamic time ranges.</a:t>
            </a:r>
            <a:endParaRPr kumimoji="0" lang="en-US" sz="1000" b="0" i="0" u="none" strike="noStrike" kern="1200" cap="none" spc="0" normalizeH="0" baseline="0" noProof="0">
              <a:ln>
                <a:noFill/>
              </a:ln>
              <a:solidFill>
                <a:srgbClr val="3A3A3A"/>
              </a:solidFill>
              <a:effectLst/>
              <a:uLnTx/>
              <a:uFillTx/>
              <a:latin typeface="Segoe Sans Display" pitchFamily="2" charset="0"/>
              <a:ea typeface="+mn-ea"/>
              <a:cs typeface="Segoe Sans Display" pitchFamily="2" charset="0"/>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7/27/2026 2:18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83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one-stop shop for all Copilot enablement materials is adoption.microsoft.com/copilot.</a:t>
            </a:r>
          </a:p>
          <a:p>
            <a:r>
              <a:rPr lang="en-US" dirty="0"/>
              <a:t>This site p</a:t>
            </a:r>
            <a:r>
              <a:rPr lang="en-US" b="0" i="0" dirty="0">
                <a:effectLst/>
              </a:rPr>
              <a:t>rovides </a:t>
            </a:r>
            <a:r>
              <a:rPr lang="en-US" b="1" i="0" dirty="0">
                <a:effectLst/>
              </a:rPr>
              <a:t>resources by workstream</a:t>
            </a:r>
            <a:r>
              <a:rPr lang="en-US" b="0" i="0" dirty="0">
                <a:effectLst/>
              </a:rPr>
              <a:t>, such as leader, user enablement, and technical readiness, to help deploy, use, and scale Copilot.</a:t>
            </a:r>
            <a:endParaRPr lang="en-US" dirty="0"/>
          </a:p>
          <a:p>
            <a:r>
              <a:rPr lang="en-US" dirty="0"/>
              <a:t>It showcases </a:t>
            </a:r>
            <a:r>
              <a:rPr lang="en-US" b="1" i="0" dirty="0">
                <a:effectLst/>
              </a:rPr>
              <a:t>what’s new</a:t>
            </a:r>
            <a:r>
              <a:rPr lang="en-US" b="0" i="0" dirty="0">
                <a:effectLst/>
              </a:rPr>
              <a:t> in </a:t>
            </a:r>
            <a:r>
              <a:rPr lang="en-US" b="1" i="0" dirty="0">
                <a:effectLst/>
              </a:rPr>
              <a:t>Microsoft 365 Copilot</a:t>
            </a:r>
            <a:r>
              <a:rPr lang="en-US" b="0" i="0" dirty="0">
                <a:effectLst/>
              </a:rPr>
              <a:t> and upcoming </a:t>
            </a:r>
            <a:r>
              <a:rPr lang="en-US" b="1" i="0" dirty="0">
                <a:effectLst/>
              </a:rPr>
              <a:t>community events</a:t>
            </a:r>
            <a:r>
              <a:rPr lang="en-US" b="0" i="0" dirty="0">
                <a:effectLst/>
              </a:rPr>
              <a:t>.</a:t>
            </a:r>
            <a:endParaRPr lang="en-US" dirty="0"/>
          </a:p>
          <a:p>
            <a:r>
              <a:rPr lang="en-US" dirty="0"/>
              <a:t>This site invites </a:t>
            </a:r>
            <a:r>
              <a:rPr lang="en-US" b="0" i="0" dirty="0">
                <a:effectLst/>
              </a:rPr>
              <a:t>users to </a:t>
            </a:r>
            <a:r>
              <a:rPr lang="en-US" b="1" i="0" dirty="0">
                <a:effectLst/>
              </a:rPr>
              <a:t>explore what’s possible</a:t>
            </a:r>
            <a:r>
              <a:rPr lang="en-US" b="0" i="0" dirty="0">
                <a:effectLst/>
              </a:rPr>
              <a:t> with additional Copilot</a:t>
            </a:r>
            <a:r>
              <a:rPr lang="en-US" dirty="0"/>
              <a:t> resource links</a:t>
            </a:r>
            <a:r>
              <a:rPr lang="en-US" b="0" i="0" dirty="0">
                <a:effectLst/>
              </a:rPr>
              <a:t>, such as building prompt skills, creating content, joining the community, </a:t>
            </a:r>
            <a:r>
              <a:rPr lang="en-US" dirty="0"/>
              <a:t>as well as </a:t>
            </a:r>
            <a:r>
              <a:rPr lang="en-US" b="0" i="0" dirty="0">
                <a:effectLst/>
              </a:rPr>
              <a:t>other </a:t>
            </a:r>
            <a:r>
              <a:rPr lang="en-US" b="1" i="0" dirty="0">
                <a:effectLst/>
              </a:rPr>
              <a:t>Copilot experiences</a:t>
            </a:r>
            <a:r>
              <a:rPr lang="en-US" b="1" dirty="0"/>
              <a:t>.</a:t>
            </a:r>
          </a:p>
          <a:p>
            <a:endParaRPr lang="en-US" dirty="0"/>
          </a:p>
          <a:p>
            <a:r>
              <a:rPr lang="en-US" b="1" dirty="0"/>
              <a:t>The site content is continually updated </a:t>
            </a:r>
            <a:r>
              <a:rPr lang="en-US" b="1" i="0" dirty="0">
                <a:effectLst/>
              </a:rPr>
              <a:t>as Copilot </a:t>
            </a:r>
            <a:r>
              <a:rPr lang="en-US" b="1" dirty="0"/>
              <a:t>continues to develop, </a:t>
            </a:r>
            <a:r>
              <a:rPr lang="en-US" b="1" i="0" dirty="0">
                <a:effectLst/>
              </a:rPr>
              <a:t>and </a:t>
            </a:r>
            <a:r>
              <a:rPr lang="en-US" b="1" dirty="0"/>
              <a:t>additional functionality is added.</a:t>
            </a:r>
            <a:endParaRPr lang="en-US" dirty="0"/>
          </a:p>
          <a:p>
            <a:pPr algn="l"/>
            <a:endParaRPr lang="en-US" dirty="0">
              <a:latin typeface="SegoeUIVariable"/>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8AD3C-9713-40F2-A730-39DA2B6BD8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6698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your Champions have been identified, make sure they join the worldwide Microsoft 365 Champion program so that they can get continuously get skilled up and gain access to Microsoft subject matter experts and resources. Join here: https://aka.ms/M365Champions.</a:t>
            </a:r>
            <a:endParaRPr lang="en-US">
              <a:cs typeface="Calibri"/>
            </a:endParaRP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454164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r>
              <a:rPr lang="en-NZ"/>
              <a:t>Your Champions should consist of representation from all areas of the business that are able to feed directly back into your project or program. These are key individuals that really understand how each area in the business truly functions and can provide real-life scenarios and business challenges that they experience on a day to day basis. </a:t>
            </a:r>
            <a:endParaRPr lang="en-US"/>
          </a:p>
          <a:p>
            <a:endParaRPr lang="en-NZ"/>
          </a:p>
          <a:p>
            <a:r>
              <a:rPr lang="en-NZ"/>
              <a:t>Having a Champion that works directly in that functional area and the knowledge that they have is extremely valuable. As such, you must leverage their knowledge and expertise to help drive your broader deployment. As well as providing valuable insights and feedback from the business, they will typically also be advocates of Copilot and often will act as a first line support function for users within their functional area or department. </a:t>
            </a:r>
          </a:p>
          <a:p>
            <a:endParaRPr lang="en-NZ">
              <a:cs typeface="Calibri"/>
            </a:endParaRPr>
          </a:p>
        </p:txBody>
      </p:sp>
      <p:sp>
        <p:nvSpPr>
          <p:cNvPr id="4" name="Slide Number Placeholder 3"/>
          <p:cNvSpPr>
            <a:spLocks noGrp="1"/>
          </p:cNvSpPr>
          <p:nvPr>
            <p:ph type="sldNum" sz="quarter" idx="10"/>
          </p:nvPr>
        </p:nvSpPr>
        <p:spPr/>
        <p:txBody>
          <a:bodyPr/>
          <a:lstStyle/>
          <a:p>
            <a:pPr marL="0" marR="0" lvl="0" indent="0" algn="r" defTabSz="94697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5076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five steps to developing your champions community.</a:t>
            </a:r>
          </a:p>
          <a:p>
            <a:endParaRPr lang="en-US" dirty="0"/>
          </a:p>
          <a:p>
            <a:r>
              <a:rPr lang="en-GB" dirty="0"/>
              <a:t>Set the context, be clear on the project objectives on the role that the change champions will play in the launch.</a:t>
            </a:r>
          </a:p>
          <a:p>
            <a:endParaRPr lang="en-GB" dirty="0"/>
          </a:p>
          <a:p>
            <a:r>
              <a:rPr lang="en-GB" dirty="0"/>
              <a:t>Make sure that the Champions are aligned to the business objectives and outcomes the key success criteria and the business objectives for your copilot deployment.</a:t>
            </a:r>
          </a:p>
          <a:p>
            <a:r>
              <a:rPr lang="en-GB" dirty="0"/>
              <a:t>When identifying your champions, a great way to do this is to contact your HR department and ask them to identify all the functional areas that exist within your business. In an ideal world it would be great to have representation as a change champion from each of those functional areas. This will ensure that you are gaining real world insight and true representation from the business as a whole. Ideally you are looking to recruit champions who are keen to be involved rather than an individual who has just been nominated but is not necessarily eager to be a part of the project.</a:t>
            </a:r>
          </a:p>
          <a:p>
            <a:endParaRPr lang="en-GB" dirty="0"/>
          </a:p>
          <a:p>
            <a:r>
              <a:rPr lang="en-GB" dirty="0"/>
              <a:t>We cannot emphasise enough the importance of Champions in helping you to be successful, so it is crucial that you are building a plan and taking on board their feedback. Make sure that they are upskilled before other colleagues, and they are receiving regular training as the technology develops. It is key that they are seen and respected by colleagues As true ambassadors.</a:t>
            </a:r>
          </a:p>
          <a:p>
            <a:endParaRPr lang="en-GB" dirty="0"/>
          </a:p>
          <a:p>
            <a:r>
              <a:rPr lang="en-GB" dirty="0"/>
              <a:t>Their feedback is critical as this will be coming directly from the business and ensure it is taken into consideration and fed back to senior leaders and sponsors. In some circumstances this might lead to adopting a new approach during the deployment, but if you are taking feedback directly from the business and acting upon it, this can only serve to be a positive outcome.</a:t>
            </a:r>
          </a:p>
          <a:p>
            <a:endParaRPr lang="en-GB" sz="900" dirty="0">
              <a:cs typeface="Calibri"/>
            </a:endParaRPr>
          </a:p>
        </p:txBody>
      </p:sp>
      <p:sp>
        <p:nvSpPr>
          <p:cNvPr id="4" name="Footer Placeholder 3"/>
          <p:cNvSpPr>
            <a:spLocks noGrp="1"/>
          </p:cNvSpPr>
          <p:nvPr>
            <p:ph type="ftr" sz="quarter" idx="10"/>
          </p:nvPr>
        </p:nvSpPr>
        <p:spPr/>
        <p:txBody>
          <a:bodyPr/>
          <a:lstStyle/>
          <a:p>
            <a:pPr marL="0"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A2233-FEDE-4805-BA79-AA9C6B804AA9}"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7/27/2026 2:16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10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Building a change champion community comprises of four key areas to consider.</a:t>
            </a:r>
          </a:p>
          <a:p>
            <a:endParaRPr lang="en-US"/>
          </a:p>
          <a:p>
            <a:r>
              <a:rPr lang="en-US"/>
              <a:t>It is important that Champions should be formally trained, usually by the project or program team, and ideally as a community of Champions. That way not only do they feel empowered as individuals, but they also become a community within themselves that promotes collaboration and a sense of togetherness. Often it is the case when working within a Champion community they will be sharing ideas and best practices with other colleagues which can only prove to be beneficial.</a:t>
            </a:r>
          </a:p>
          <a:p>
            <a:endParaRPr lang="en-US"/>
          </a:p>
          <a:p>
            <a:r>
              <a:rPr lang="en-US"/>
              <a:t>As part of their training, Champions should be encouraged and empowered to be supporting their colleagues and identifying business challenges and scenarios from within their functional areas.</a:t>
            </a:r>
          </a:p>
          <a:p>
            <a:endParaRPr lang="en-US"/>
          </a:p>
          <a:p>
            <a:r>
              <a:rPr lang="en-US"/>
              <a:t>When a Champion either volunteers or is nominated from within their department, the positive impact that they will have needs to be recognized formally. You must make it clear that these individuals will need dedicated time away from their day-to-day activities to undertake training and to support their colleagues during the launch.</a:t>
            </a:r>
          </a:p>
          <a:p>
            <a:r>
              <a:rPr lang="en-US"/>
              <a:t>This is why you need to make sure there is a structured plan and clarity around the role, the time implications, and a clearly defined set of activities that they will need to undertake.</a:t>
            </a:r>
          </a:p>
          <a:p>
            <a:endParaRPr lang="en-US">
              <a:cs typeface="Calibri"/>
            </a:endParaRPr>
          </a:p>
        </p:txBody>
      </p:sp>
      <p:sp>
        <p:nvSpPr>
          <p:cNvPr id="4" name="Footer Placeholder 3"/>
          <p:cNvSpPr>
            <a:spLocks noGrp="1"/>
          </p:cNvSpPr>
          <p:nvPr>
            <p:ph type="ftr" sz="quarter" idx="10"/>
          </p:nvPr>
        </p:nvSpPr>
        <p:spPr/>
        <p:txBody>
          <a:bodyPr/>
          <a:lstStyle/>
          <a:p>
            <a:pPr marL="0"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3B5BA-2D1D-4CA1-81B2-95160849811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7/27/2026 2:16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907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Champions checklist provides a starting list of actions and activities for when you start setting up your Champion program.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808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Your Champions play a key role in ensuring that your implementation plan is a success, so it’s important formally recognize them for their efforts. This doesn’t necessarily mean a monetary recognition. You can use our Champion Management Platform,</a:t>
            </a:r>
            <a:r>
              <a:rPr lang="en-US" b="0" i="0">
                <a:solidFill>
                  <a:srgbClr val="242424"/>
                </a:solidFill>
                <a:effectLst/>
                <a:latin typeface="Segoe UI" panose="020B0502040204020203" pitchFamily="34" charset="0"/>
              </a:rPr>
              <a:t> a toolkit designed to help you manage, scale, and inspire your teamwork champions to achieve more: https://aka.ms/M365CMP.</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89890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r>
              <a:rPr lang="en-US"/>
              <a:t>As mentioned before, Copilot is a bit different than the experiences we have driven enablement in the past. Many of us have launched large and small technology projects but we all have a failed technology project where the technology didn’t deliver what was promised, and that’s where the trust gets eroded. We have an opportunity now with Copilot to rebuild trust yet again. This means that we can rebuild the trust that the user has in that the system will help them to get the most of what’s been put in front of them. Our job is creating that trust and enthusiasm at scale and helping people get to what we refer to “aha” moments. This is the moment where an individual </a:t>
            </a:r>
            <a:r>
              <a:rPr lang="en-US" i="1"/>
              <a:t>gets it</a:t>
            </a:r>
            <a:r>
              <a:rPr lang="en-US" i="0"/>
              <a:t>, where they understand how the technology can help them.</a:t>
            </a:r>
          </a:p>
          <a:p>
            <a:endParaRPr lang="en-US" i="0"/>
          </a:p>
          <a:p>
            <a:pPr marL="0" marR="0" lvl="0" indent="0" algn="l" defTabSz="914400" rtl="0" eaLnBrk="1" fontAlgn="auto" latinLnBrk="0" hangingPunct="1">
              <a:lnSpc>
                <a:spcPct val="100000"/>
              </a:lnSpc>
              <a:spcBef>
                <a:spcPts val="0"/>
              </a:spcBef>
              <a:spcAft>
                <a:spcPts val="0"/>
              </a:spcAft>
              <a:buClrTx/>
              <a:buSzTx/>
              <a:buFontTx/>
              <a:buNone/>
              <a:tabLst/>
              <a:defRPr/>
            </a:pPr>
            <a:r>
              <a:rPr lang="en-US" i="0"/>
              <a:t>This slide documents and charts, based on decades of research done at Microsoft and the collective 100 years of experiences of user enablement people around the world, the unarticulated questions that most users are asking when faced with new technology or change. We can talk about the benefits and value of new technology, but until someone has that personal experience that understands why it matters for them, frankly it’s all talk. They really want to know why should they care.</a:t>
            </a:r>
          </a:p>
          <a:p>
            <a:endParaRPr lang="en-US"/>
          </a:p>
          <a:p>
            <a:r>
              <a:rPr lang="en-US"/>
              <a:t>The interactive Copilot Scenario Library (https://aka.ms/Copilot/ScenarioLibrary) is critical to the user journey because you can use it to answer the “why should I care” question, to show users specific examples of how this new technology can help them be more productive in their role.</a:t>
            </a:r>
          </a:p>
          <a:p>
            <a:endParaRPr lang="en-US"/>
          </a:p>
          <a:p>
            <a:endParaRPr lang="en-US">
              <a:cs typeface="Calibri"/>
            </a:endParaRPr>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30106903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15864747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733734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a:srcRect l="8617" r="18611" b="2722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777865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2104619"/>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4807454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a:srcRect t="9590" r="19181" b="9590"/>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568039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B6268A-8C5A-79C7-F256-9D7F5556F6C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9078581F-5D4E-17D5-8605-805C603ACD65}"/>
              </a:ext>
            </a:extLst>
          </p:cNvPr>
          <p:cNvSpPr>
            <a:spLocks noGrp="1"/>
          </p:cNvSpPr>
          <p:nvPr>
            <p:ph type="title"/>
          </p:nvPr>
        </p:nvSpPr>
        <p:spPr>
          <a:xfrm>
            <a:off x="381000" y="605441"/>
            <a:ext cx="10515600" cy="590931"/>
          </a:xfrm>
        </p:spPr>
        <p:txBody>
          <a:bodyPr>
            <a:spAutoFit/>
          </a:bodyPr>
          <a:lstStyle>
            <a:lvl1pPr>
              <a:defRPr sz="3600"/>
            </a:lvl1pPr>
          </a:lstStyle>
          <a:p>
            <a:r>
              <a:rPr lang="en-US"/>
              <a:t>Click to edit Master title style</a:t>
            </a:r>
          </a:p>
        </p:txBody>
      </p:sp>
    </p:spTree>
    <p:extLst>
      <p:ext uri="{BB962C8B-B14F-4D97-AF65-F5344CB8AC3E}">
        <p14:creationId xmlns:p14="http://schemas.microsoft.com/office/powerpoint/2010/main" val="1674692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Blank 4">
    <p:bg>
      <p:bgPr>
        <a:blipFill dpi="0" rotWithShape="1">
          <a:blip r:embed="rId2">
            <a:alphaModFix amt="70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5498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sv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a:extLst>
              <a:ext uri="{96DAC541-7B7A-43D3-8B79-37D633B846F1}">
                <asvg:svgBlip xmlns:asvg="http://schemas.microsoft.com/office/drawing/2016/SVG/main" r:embed="rId11"/>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617115250"/>
      </p:ext>
    </p:extLst>
  </p:cSld>
  <p:clrMap bg1="lt1" tx1="dk1" bg2="lt2" tx2="dk2" accent1="accent1" accent2="accent2" accent3="accent3" accent4="accent4" accent5="accent5" accent6="accent6" hlink="hlink" folHlink="folHlink"/>
  <p:sldLayoutIdLst>
    <p:sldLayoutId id="2147483664" r:id="rId1"/>
    <p:sldLayoutId id="2147483666" r:id="rId2"/>
    <p:sldLayoutId id="2147483673" r:id="rId3"/>
    <p:sldLayoutId id="2147498385" r:id="rId4"/>
    <p:sldLayoutId id="2147498386" r:id="rId5"/>
    <p:sldLayoutId id="2147498388" r:id="rId6"/>
    <p:sldLayoutId id="2147498392" r:id="rId7"/>
    <p:sldLayoutId id="2147498400" r:id="rId8"/>
    <p:sldLayoutId id="2147498411" r:id="rId9"/>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svg"/><Relationship Id="rId7" Type="http://schemas.openxmlformats.org/officeDocument/2006/relationships/image" Target="../media/image17.sv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chart" Target="../charts/chart1.xml"/><Relationship Id="rId5" Type="http://schemas.openxmlformats.org/officeDocument/2006/relationships/image" Target="../media/image16.svg"/><Relationship Id="rId4" Type="http://schemas.openxmlformats.org/officeDocument/2006/relationships/image" Target="../media/image15.svg"/><Relationship Id="rId9" Type="http://schemas.openxmlformats.org/officeDocument/2006/relationships/image" Target="../media/image19.svg"/></Relationships>
</file>

<file path=ppt/slides/_rels/slide1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hyperlink" Target="https://learn.microsoft.com/viva/engage/engage-365-copilot-adoption-platform" TargetMode="External"/><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aka.ms/CopilotAcadem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aka.ms/DriveAdoption" TargetMode="External"/><Relationship Id="rId7"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hyperlink" Target="https://aka.ms/M365Champions" TargetMode="External"/><Relationship Id="rId4" Type="http://schemas.openxmlformats.org/officeDocument/2006/relationships/hyperlink" Target="https://adoption.microsoft.com/"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aka.ms/ScenarioLibrary" TargetMode="External"/><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hyperlink" Target="https://aka.ms/copilotdashboard" TargetMode="External"/><Relationship Id="rId7"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hyperlink" Target="https://aka.ms/CopilotMetricInterpretation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learn.microsoft.com/viva/insights/advanced/analyst/templates/copilot-business-impact"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9.sv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doption.microsoft.com/copilo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s://aka.ms/Copilot/enablementcourse"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aka.ms/M365Champ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adoption.microsoft.com/copilot/essential-guide/mana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82042" y="2721330"/>
            <a:ext cx="8193024" cy="615553"/>
          </a:xfrm>
        </p:spPr>
        <p:txBody>
          <a:bodyPr/>
          <a:lstStyle/>
          <a:p>
            <a:r>
              <a:rPr lang="en-US" dirty="0"/>
              <a:t>Build a Champion Program</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2" y="3429000"/>
            <a:ext cx="5513958" cy="369332"/>
          </a:xfrm>
        </p:spPr>
        <p:txBody>
          <a:bodyPr/>
          <a:lstStyle/>
          <a:p>
            <a:r>
              <a:rPr lang="en-US" sz="2400" dirty="0"/>
              <a:t>Peer learning for AI adoption success</a:t>
            </a:r>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vert="horz" wrap="square" lIns="0" tIns="0" rIns="0" bIns="0" rtlCol="0" anchor="t">
            <a:spAutoFit/>
          </a:bodyPr>
          <a:lstStyle/>
          <a:p>
            <a:r>
              <a:rPr lang="en-US" dirty="0"/>
              <a:t>July 2026</a:t>
            </a:r>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52C7FA-1EFB-C01A-5B80-9F137D88CAC5}"/>
              </a:ext>
            </a:extLst>
          </p:cNvPr>
          <p:cNvSpPr>
            <a:spLocks noGrp="1"/>
          </p:cNvSpPr>
          <p:nvPr>
            <p:ph type="title"/>
          </p:nvPr>
        </p:nvSpPr>
        <p:spPr>
          <a:xfrm>
            <a:off x="590199" y="3429000"/>
            <a:ext cx="11011601" cy="553998"/>
          </a:xfrm>
        </p:spPr>
        <p:txBody>
          <a:bodyPr/>
          <a:lstStyle/>
          <a:p>
            <a:r>
              <a:rPr lang="en-US" dirty="0"/>
              <a:t>Thank you</a:t>
            </a:r>
          </a:p>
        </p:txBody>
      </p:sp>
    </p:spTree>
    <p:extLst>
      <p:ext uri="{BB962C8B-B14F-4D97-AF65-F5344CB8AC3E}">
        <p14:creationId xmlns:p14="http://schemas.microsoft.com/office/powerpoint/2010/main" val="302301414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lvl="0" algn="l"/>
            <a:r>
              <a:rPr lang="en-US" noProof="0" dirty="0"/>
              <a:t>Understanding the user journey</a:t>
            </a:r>
          </a:p>
        </p:txBody>
      </p:sp>
      <p:sp>
        <p:nvSpPr>
          <p:cNvPr id="256" name="TextBox 255">
            <a:extLst>
              <a:ext uri="{FF2B5EF4-FFF2-40B4-BE49-F238E27FC236}">
                <a16:creationId xmlns:a16="http://schemas.microsoft.com/office/drawing/2014/main" id="{9FFA1500-74A7-F22C-C8BD-CA7D9C61EF72}"/>
              </a:ext>
            </a:extLst>
          </p:cNvPr>
          <p:cNvSpPr txBox="1"/>
          <p:nvPr/>
        </p:nvSpPr>
        <p:spPr>
          <a:xfrm>
            <a:off x="495300" y="1022314"/>
            <a:ext cx="6786341" cy="544765"/>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marL="0" marR="0" lvl="0" indent="0" algn="l" defTabSz="914400" eaLnBrk="1" fontAlgn="auto" latinLnBrk="0" hangingPunct="1">
              <a:lnSpc>
                <a:spcPct val="90000"/>
              </a:lnSpc>
              <a:spcBef>
                <a:spcPts val="0"/>
              </a:spcBef>
              <a:spcAft>
                <a:spcPts val="600"/>
              </a:spcAft>
              <a:buClrTx/>
              <a:buSzTx/>
              <a:buFontTx/>
              <a:buNone/>
              <a:tabLst/>
              <a:defRPr/>
            </a:pPr>
            <a:r>
              <a:rPr kumimoji="0" lang="en-US" sz="1800" b="1" i="0" u="none" strike="noStrike" kern="0" cap="none" spc="0" normalizeH="0" baseline="0" noProof="0">
                <a:ln>
                  <a:noFill/>
                </a:ln>
                <a:solidFill>
                  <a:srgbClr val="0078D4"/>
                </a:solidFill>
                <a:effectLst/>
                <a:uLnTx/>
                <a:uFillTx/>
                <a:latin typeface="Segoe UI Semibold"/>
                <a:cs typeface="Segoe UI" panose="020B0502040204020203" pitchFamily="34" charset="0"/>
              </a:rPr>
              <a:t>Getting to “Aha!”</a:t>
            </a:r>
          </a:p>
        </p:txBody>
      </p:sp>
      <p:grpSp>
        <p:nvGrpSpPr>
          <p:cNvPr id="2" name="Group 1" descr="Infographic showing the questions that a user asks when facing with new technology or a change: Why should I care? How will I use it? How will WE use it? When can I use it? How can I get help? How does this change my experience? How can I do more? What's next? How can I share my success? How can I enhance my profession with this?">
            <a:extLst>
              <a:ext uri="{FF2B5EF4-FFF2-40B4-BE49-F238E27FC236}">
                <a16:creationId xmlns:a16="http://schemas.microsoft.com/office/drawing/2014/main" id="{CFCC5466-C15A-C866-47FE-207A8FC8B070}"/>
              </a:ext>
            </a:extLst>
          </p:cNvPr>
          <p:cNvGrpSpPr/>
          <p:nvPr/>
        </p:nvGrpSpPr>
        <p:grpSpPr>
          <a:xfrm>
            <a:off x="495300" y="1755368"/>
            <a:ext cx="7609630" cy="4035330"/>
            <a:chOff x="495300" y="1755368"/>
            <a:chExt cx="7609630" cy="4035330"/>
          </a:xfrm>
        </p:grpSpPr>
        <p:sp useBgFill="1">
          <p:nvSpPr>
            <p:cNvPr id="258" name="Rounded Rectangle 1">
              <a:extLst>
                <a:ext uri="{FF2B5EF4-FFF2-40B4-BE49-F238E27FC236}">
                  <a16:creationId xmlns:a16="http://schemas.microsoft.com/office/drawing/2014/main" id="{3B8836A6-7D13-647D-685A-341F39D1872B}"/>
                </a:ext>
                <a:ext uri="{C183D7F6-B498-43B3-948B-1728B52AA6E4}">
                  <adec:decorative xmlns:adec="http://schemas.microsoft.com/office/drawing/2017/decorative" val="1"/>
                </a:ext>
              </a:extLst>
            </p:cNvPr>
            <p:cNvSpPr/>
            <p:nvPr/>
          </p:nvSpPr>
          <p:spPr bwMode="auto">
            <a:xfrm>
              <a:off x="495300" y="1755368"/>
              <a:ext cx="7609630" cy="4019428"/>
            </a:xfrm>
            <a:prstGeom prst="roundRect">
              <a:avLst>
                <a:gd name="adj" fmla="val 2901"/>
              </a:avLst>
            </a:prstGeom>
            <a:solidFill>
              <a:sysClr val="window" lastClr="FFFFFF">
                <a:lumMod val="95000"/>
              </a:sysClr>
            </a:solidFill>
            <a:ln w="6350" cap="flat" cmpd="sng" algn="ctr">
              <a:noFill/>
              <a:prstDash val="solid"/>
              <a:miter lim="800000"/>
              <a:headEnd type="none" w="med" len="med"/>
              <a:tailEnd type="none" w="med" len="med"/>
            </a:ln>
            <a:effectLst>
              <a:outerShdw blurRad="63500" dist="127000" dir="2700000" algn="tl" rotWithShape="0">
                <a:srgbClr val="454142">
                  <a:alpha val="20000"/>
                </a:srgbClr>
              </a:outerShd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anose="020B0502040204020203" pitchFamily="34" charset="0"/>
              </a:endParaRPr>
            </a:p>
          </p:txBody>
        </p:sp>
        <p:sp>
          <p:nvSpPr>
            <p:cNvPr id="259" name="Freeform 258">
              <a:extLst>
                <a:ext uri="{FF2B5EF4-FFF2-40B4-BE49-F238E27FC236}">
                  <a16:creationId xmlns:a16="http://schemas.microsoft.com/office/drawing/2014/main" id="{E34412BC-56E4-2BD0-73EA-9BF47CBEB42F}"/>
                </a:ext>
                <a:ext uri="{C183D7F6-B498-43B3-948B-1728B52AA6E4}">
                  <adec:decorative xmlns:adec="http://schemas.microsoft.com/office/drawing/2017/decorative" val="1"/>
                </a:ext>
              </a:extLst>
            </p:cNvPr>
            <p:cNvSpPr/>
            <p:nvPr/>
          </p:nvSpPr>
          <p:spPr>
            <a:xfrm>
              <a:off x="2355108" y="3414018"/>
              <a:ext cx="3682945" cy="2360777"/>
            </a:xfrm>
            <a:custGeom>
              <a:avLst/>
              <a:gdLst>
                <a:gd name="connsiteX0" fmla="*/ 336331 w 3946752"/>
                <a:gd name="connsiteY0" fmla="*/ 2529878 h 2529878"/>
                <a:gd name="connsiteX1" fmla="*/ 12566 w 3946752"/>
                <a:gd name="connsiteY1" fmla="*/ 1742915 h 2529878"/>
                <a:gd name="connsiteX2" fmla="*/ 600572 w 3946752"/>
                <a:gd name="connsiteY2" fmla="*/ 1127777 h 2529878"/>
                <a:gd name="connsiteX3" fmla="*/ 1445390 w 3946752"/>
                <a:gd name="connsiteY3" fmla="*/ 1080451 h 2529878"/>
                <a:gd name="connsiteX4" fmla="*/ 2163941 w 3946752"/>
                <a:gd name="connsiteY4" fmla="*/ 535174 h 2529878"/>
                <a:gd name="connsiteX5" fmla="*/ 2895786 w 3946752"/>
                <a:gd name="connsiteY5" fmla="*/ 12576 h 2529878"/>
                <a:gd name="connsiteX6" fmla="*/ 3785165 w 3946752"/>
                <a:gd name="connsiteY6" fmla="*/ 460207 h 2529878"/>
                <a:gd name="connsiteX7" fmla="*/ 3902467 w 3946752"/>
                <a:gd name="connsiteY7" fmla="*/ 1490316 h 2529878"/>
                <a:gd name="connsiteX8" fmla="*/ 3621584 w 3946752"/>
                <a:gd name="connsiteY8" fmla="*/ 2529869 h 2529878"/>
                <a:gd name="connsiteX9" fmla="*/ 336331 w 3946752"/>
                <a:gd name="connsiteY9" fmla="*/ 2529869 h 252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46752" h="2529878">
                  <a:moveTo>
                    <a:pt x="336331" y="2529878"/>
                  </a:moveTo>
                  <a:cubicBezTo>
                    <a:pt x="89395" y="2359521"/>
                    <a:pt x="-42994" y="2037724"/>
                    <a:pt x="12566" y="1742915"/>
                  </a:cubicBezTo>
                  <a:cubicBezTo>
                    <a:pt x="68127" y="1448106"/>
                    <a:pt x="308565" y="1196572"/>
                    <a:pt x="600572" y="1127777"/>
                  </a:cubicBezTo>
                  <a:cubicBezTo>
                    <a:pt x="876042" y="1062878"/>
                    <a:pt x="1171119" y="1150255"/>
                    <a:pt x="1445390" y="1080451"/>
                  </a:cubicBezTo>
                  <a:cubicBezTo>
                    <a:pt x="1741379" y="1005120"/>
                    <a:pt x="1960281" y="762790"/>
                    <a:pt x="2163941" y="535174"/>
                  </a:cubicBezTo>
                  <a:cubicBezTo>
                    <a:pt x="2367602" y="307558"/>
                    <a:pt x="2595910" y="70526"/>
                    <a:pt x="2895786" y="12576"/>
                  </a:cubicBezTo>
                  <a:cubicBezTo>
                    <a:pt x="3243267" y="-54578"/>
                    <a:pt x="3606401" y="154774"/>
                    <a:pt x="3785165" y="460207"/>
                  </a:cubicBezTo>
                  <a:cubicBezTo>
                    <a:pt x="3963940" y="765651"/>
                    <a:pt x="3980352" y="1145081"/>
                    <a:pt x="3902467" y="1490316"/>
                  </a:cubicBezTo>
                  <a:cubicBezTo>
                    <a:pt x="3827587" y="1822239"/>
                    <a:pt x="3671683" y="2193310"/>
                    <a:pt x="3621584" y="2529869"/>
                  </a:cubicBezTo>
                  <a:lnTo>
                    <a:pt x="336331" y="2529869"/>
                  </a:lnTo>
                  <a:close/>
                </a:path>
              </a:pathLst>
            </a:custGeom>
            <a:gradFill flip="none" rotWithShape="1">
              <a:gsLst>
                <a:gs pos="0">
                  <a:srgbClr val="8661C5">
                    <a:alpha val="0"/>
                  </a:srgbClr>
                </a:gs>
                <a:gs pos="100000">
                  <a:srgbClr val="8661C5">
                    <a:alpha val="25000"/>
                  </a:srgbClr>
                </a:gs>
              </a:gsLst>
              <a:lin ang="16200000" scaled="1"/>
              <a:tileRect/>
            </a:gradFill>
            <a:ln w="95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273" name="Group 272">
              <a:extLst>
                <a:ext uri="{FF2B5EF4-FFF2-40B4-BE49-F238E27FC236}">
                  <a16:creationId xmlns:a16="http://schemas.microsoft.com/office/drawing/2014/main" id="{2A604857-C375-D2F9-E85F-07DDE53A6367}"/>
                </a:ext>
                <a:ext uri="{C183D7F6-B498-43B3-948B-1728B52AA6E4}">
                  <adec:decorative xmlns:adec="http://schemas.microsoft.com/office/drawing/2017/decorative" val="1"/>
                </a:ext>
              </a:extLst>
            </p:cNvPr>
            <p:cNvGrpSpPr/>
            <p:nvPr/>
          </p:nvGrpSpPr>
          <p:grpSpPr>
            <a:xfrm>
              <a:off x="712188" y="2021474"/>
              <a:ext cx="7175855" cy="3237095"/>
              <a:chOff x="712737" y="2143767"/>
              <a:chExt cx="7175855" cy="3237095"/>
            </a:xfrm>
          </p:grpSpPr>
          <p:cxnSp>
            <p:nvCxnSpPr>
              <p:cNvPr id="274" name="Straight Arrow Connector 273">
                <a:extLst>
                  <a:ext uri="{FF2B5EF4-FFF2-40B4-BE49-F238E27FC236}">
                    <a16:creationId xmlns:a16="http://schemas.microsoft.com/office/drawing/2014/main" id="{1365ACE7-AA9B-6848-9318-E908DC364B56}"/>
                  </a:ext>
                </a:extLst>
              </p:cNvPr>
              <p:cNvCxnSpPr>
                <a:cxnSpLocks/>
                <a:stCxn id="275" idx="3"/>
              </p:cNvCxnSpPr>
              <p:nvPr/>
            </p:nvCxnSpPr>
            <p:spPr>
              <a:xfrm flipV="1">
                <a:off x="1901457" y="3385307"/>
                <a:ext cx="243306" cy="1"/>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sp>
            <p:nvSpPr>
              <p:cNvPr id="275" name="Rounded Rectangle 274">
                <a:extLst>
                  <a:ext uri="{FF2B5EF4-FFF2-40B4-BE49-F238E27FC236}">
                    <a16:creationId xmlns:a16="http://schemas.microsoft.com/office/drawing/2014/main" id="{6156089A-7B9C-DD03-3785-2E33F0CA2984}"/>
                  </a:ext>
                </a:extLst>
              </p:cNvPr>
              <p:cNvSpPr/>
              <p:nvPr/>
            </p:nvSpPr>
            <p:spPr>
              <a:xfrm>
                <a:off x="712737" y="2968748"/>
                <a:ext cx="1188720" cy="833119"/>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Why should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care?</a:t>
                </a:r>
              </a:p>
            </p:txBody>
          </p:sp>
          <p:sp>
            <p:nvSpPr>
              <p:cNvPr id="276" name="Rectangle: Rounded Corners 25">
                <a:extLst>
                  <a:ext uri="{FF2B5EF4-FFF2-40B4-BE49-F238E27FC236}">
                    <a16:creationId xmlns:a16="http://schemas.microsoft.com/office/drawing/2014/main" id="{28240E8F-430D-2833-2134-1C42F94EE2AA}"/>
                  </a:ext>
                </a:extLst>
              </p:cNvPr>
              <p:cNvSpPr/>
              <p:nvPr/>
            </p:nvSpPr>
            <p:spPr>
              <a:xfrm>
                <a:off x="2144760" y="2916198"/>
                <a:ext cx="1188720" cy="1284955"/>
              </a:xfrm>
              <a:prstGeom prst="roundRect">
                <a:avLst>
                  <a:gd name="adj" fmla="val 7352"/>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182880" numCol="1" spcCol="0" rtlCol="0" fromWordArt="0" anchor="b"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How will </a:t>
                </a:r>
                <a:b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GB"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WE use it?</a:t>
                </a:r>
              </a:p>
            </p:txBody>
          </p:sp>
          <p:sp>
            <p:nvSpPr>
              <p:cNvPr id="277" name="Rounded Rectangle 276">
                <a:extLst>
                  <a:ext uri="{FF2B5EF4-FFF2-40B4-BE49-F238E27FC236}">
                    <a16:creationId xmlns:a16="http://schemas.microsoft.com/office/drawing/2014/main" id="{54C40E45-DFCA-FDEC-26C1-6D8DBC3F052F}"/>
                  </a:ext>
                </a:extLst>
              </p:cNvPr>
              <p:cNvSpPr/>
              <p:nvPr/>
            </p:nvSpPr>
            <p:spPr>
              <a:xfrm>
                <a:off x="2268030" y="3036001"/>
                <a:ext cx="942182" cy="571216"/>
              </a:xfrm>
              <a:prstGeom prst="roundRect">
                <a:avLst>
                  <a:gd name="adj" fmla="val 16851"/>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will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use it?</a:t>
                </a:r>
              </a:p>
            </p:txBody>
          </p:sp>
          <p:sp>
            <p:nvSpPr>
              <p:cNvPr id="278" name="Rounded Rectangle 277">
                <a:extLst>
                  <a:ext uri="{FF2B5EF4-FFF2-40B4-BE49-F238E27FC236}">
                    <a16:creationId xmlns:a16="http://schemas.microsoft.com/office/drawing/2014/main" id="{E4D572B7-4C76-041C-36C1-DA8BA9F5F1BE}"/>
                  </a:ext>
                </a:extLst>
              </p:cNvPr>
              <p:cNvSpPr/>
              <p:nvPr/>
            </p:nvSpPr>
            <p:spPr>
              <a:xfrm>
                <a:off x="3576783" y="2916197"/>
                <a:ext cx="1188720" cy="938220"/>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does this change my experience?</a:t>
                </a:r>
              </a:p>
            </p:txBody>
          </p:sp>
          <p:sp>
            <p:nvSpPr>
              <p:cNvPr id="279" name="Rounded Rectangle 278">
                <a:extLst>
                  <a:ext uri="{FF2B5EF4-FFF2-40B4-BE49-F238E27FC236}">
                    <a16:creationId xmlns:a16="http://schemas.microsoft.com/office/drawing/2014/main" id="{C65C9858-4291-EB07-0A2D-29B3DD34D1A0}"/>
                  </a:ext>
                </a:extLst>
              </p:cNvPr>
              <p:cNvSpPr/>
              <p:nvPr/>
            </p:nvSpPr>
            <p:spPr>
              <a:xfrm>
                <a:off x="6440831" y="2916196"/>
                <a:ext cx="1447761" cy="929703"/>
              </a:xfrm>
              <a:prstGeom prst="roundRect">
                <a:avLst>
                  <a:gd name="adj" fmla="val 9865"/>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What’s </a:t>
                </a:r>
                <a:b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next?</a:t>
                </a:r>
              </a:p>
            </p:txBody>
          </p:sp>
          <p:sp>
            <p:nvSpPr>
              <p:cNvPr id="280" name="Rounded Rectangle 279">
                <a:extLst>
                  <a:ext uri="{FF2B5EF4-FFF2-40B4-BE49-F238E27FC236}">
                    <a16:creationId xmlns:a16="http://schemas.microsoft.com/office/drawing/2014/main" id="{EA6F1228-6775-7127-DC3C-6B244EA105DC}"/>
                  </a:ext>
                </a:extLst>
              </p:cNvPr>
              <p:cNvSpPr/>
              <p:nvPr/>
            </p:nvSpPr>
            <p:spPr>
              <a:xfrm>
                <a:off x="5008806" y="2916196"/>
                <a:ext cx="1188720" cy="932688"/>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I do more?</a:t>
                </a:r>
              </a:p>
            </p:txBody>
          </p:sp>
          <p:sp>
            <p:nvSpPr>
              <p:cNvPr id="281" name="Rounded Rectangle 280">
                <a:extLst>
                  <a:ext uri="{FF2B5EF4-FFF2-40B4-BE49-F238E27FC236}">
                    <a16:creationId xmlns:a16="http://schemas.microsoft.com/office/drawing/2014/main" id="{AD4F7109-DDB4-FA46-DF98-A99096AF2F11}"/>
                  </a:ext>
                </a:extLst>
              </p:cNvPr>
              <p:cNvSpPr/>
              <p:nvPr/>
            </p:nvSpPr>
            <p:spPr>
              <a:xfrm>
                <a:off x="6444732" y="4811597"/>
                <a:ext cx="1439959" cy="569265"/>
              </a:xfrm>
              <a:prstGeom prst="roundRect">
                <a:avLst>
                  <a:gd name="adj" fmla="val 9865"/>
                </a:avLst>
              </a:prstGeom>
              <a:solidFill>
                <a:srgbClr val="8661C5"/>
              </a:solid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90000"/>
                  </a:lnSpc>
                  <a:spcBef>
                    <a:spcPct val="0"/>
                  </a:spcBef>
                  <a:spcAft>
                    <a:spcPct val="0"/>
                  </a:spcAft>
                  <a:buClrTx/>
                  <a:buSzTx/>
                  <a:buFontTx/>
                  <a:buNone/>
                  <a:tabLst/>
                  <a:defRPr/>
                </a:pP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How can I enhance my profession </a:t>
                </a:r>
                <a:b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br>
                <a:r>
                  <a:rPr kumimoji="0" lang="en-US" sz="1050" b="1" i="0" u="none" strike="noStrike" kern="0" cap="none" spc="0" normalizeH="0" baseline="0" noProof="0">
                    <a:ln>
                      <a:noFill/>
                    </a:ln>
                    <a:solidFill>
                      <a:prstClr val="white"/>
                    </a:solidFill>
                    <a:effectLst/>
                    <a:uLnTx/>
                    <a:uFillTx/>
                    <a:latin typeface="Segoe UI"/>
                    <a:ea typeface="+mn-ea"/>
                    <a:cs typeface="Segoe UI" panose="020B0502040204020203" pitchFamily="34" charset="0"/>
                  </a:rPr>
                  <a:t>with this?</a:t>
                </a:r>
              </a:p>
            </p:txBody>
          </p:sp>
          <p:cxnSp>
            <p:nvCxnSpPr>
              <p:cNvPr id="282" name="Straight Arrow Connector 281">
                <a:extLst>
                  <a:ext uri="{FF2B5EF4-FFF2-40B4-BE49-F238E27FC236}">
                    <a16:creationId xmlns:a16="http://schemas.microsoft.com/office/drawing/2014/main" id="{F9E4C69F-9C70-A59F-6FE9-631733834919}"/>
                  </a:ext>
                </a:extLst>
              </p:cNvPr>
              <p:cNvCxnSpPr>
                <a:cxnSpLocks/>
                <a:endCxn id="287" idx="0"/>
              </p:cNvCxnSpPr>
              <p:nvPr/>
            </p:nvCxnSpPr>
            <p:spPr>
              <a:xfrm>
                <a:off x="7164711" y="3845899"/>
                <a:ext cx="1" cy="198216"/>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3" name="Straight Arrow Connector 282">
                <a:extLst>
                  <a:ext uri="{FF2B5EF4-FFF2-40B4-BE49-F238E27FC236}">
                    <a16:creationId xmlns:a16="http://schemas.microsoft.com/office/drawing/2014/main" id="{E1EA639A-BEB4-EC23-0755-FDB21C04E243}"/>
                  </a:ext>
                </a:extLst>
              </p:cNvPr>
              <p:cNvCxnSpPr>
                <a:cxnSpLocks/>
                <a:stCxn id="287" idx="2"/>
                <a:endCxn id="281" idx="0"/>
              </p:cNvCxnSpPr>
              <p:nvPr/>
            </p:nvCxnSpPr>
            <p:spPr>
              <a:xfrm>
                <a:off x="7164712" y="4613380"/>
                <a:ext cx="0" cy="198217"/>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4" name="Elbow Connector 283">
                <a:extLst>
                  <a:ext uri="{FF2B5EF4-FFF2-40B4-BE49-F238E27FC236}">
                    <a16:creationId xmlns:a16="http://schemas.microsoft.com/office/drawing/2014/main" id="{43EC1E85-E297-071B-5657-571896BA773D}"/>
                  </a:ext>
                </a:extLst>
              </p:cNvPr>
              <p:cNvCxnSpPr>
                <a:cxnSpLocks/>
                <a:stCxn id="276" idx="0"/>
                <a:endCxn id="291" idx="1"/>
              </p:cNvCxnSpPr>
              <p:nvPr/>
            </p:nvCxnSpPr>
            <p:spPr>
              <a:xfrm rot="5400000" flipH="1" flipV="1">
                <a:off x="2610499" y="2557021"/>
                <a:ext cx="487798" cy="230557"/>
              </a:xfrm>
              <a:prstGeom prst="bentConnector2">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5" name="Elbow Connector 284">
                <a:extLst>
                  <a:ext uri="{FF2B5EF4-FFF2-40B4-BE49-F238E27FC236}">
                    <a16:creationId xmlns:a16="http://schemas.microsoft.com/office/drawing/2014/main" id="{27D06FF3-AE33-7BB7-F6CB-CEFFC15FA383}"/>
                  </a:ext>
                </a:extLst>
              </p:cNvPr>
              <p:cNvCxnSpPr>
                <a:cxnSpLocks/>
                <a:stCxn id="292" idx="3"/>
                <a:endCxn id="280" idx="0"/>
              </p:cNvCxnSpPr>
              <p:nvPr/>
            </p:nvCxnSpPr>
            <p:spPr>
              <a:xfrm>
                <a:off x="5372609" y="2428400"/>
                <a:ext cx="230557" cy="487796"/>
              </a:xfrm>
              <a:prstGeom prst="bentConnector2">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nvGrpSpPr>
              <p:cNvPr id="286" name="Group 285">
                <a:extLst>
                  <a:ext uri="{FF2B5EF4-FFF2-40B4-BE49-F238E27FC236}">
                    <a16:creationId xmlns:a16="http://schemas.microsoft.com/office/drawing/2014/main" id="{D16B415D-1F77-4A9D-005E-51C1883FDF3C}"/>
                  </a:ext>
                </a:extLst>
              </p:cNvPr>
              <p:cNvGrpSpPr/>
              <p:nvPr/>
            </p:nvGrpSpPr>
            <p:grpSpPr>
              <a:xfrm>
                <a:off x="2969677" y="2143767"/>
                <a:ext cx="2402932" cy="569265"/>
                <a:chOff x="3290982" y="2003715"/>
                <a:chExt cx="2402932" cy="569265"/>
              </a:xfrm>
            </p:grpSpPr>
            <p:sp>
              <p:nvSpPr>
                <p:cNvPr id="291" name="Rounded Rectangle 290">
                  <a:extLst>
                    <a:ext uri="{FF2B5EF4-FFF2-40B4-BE49-F238E27FC236}">
                      <a16:creationId xmlns:a16="http://schemas.microsoft.com/office/drawing/2014/main" id="{00254577-29E5-BDD3-E735-0D6BE9591118}"/>
                    </a:ext>
                  </a:extLst>
                </p:cNvPr>
                <p:cNvSpPr/>
                <p:nvPr/>
              </p:nvSpPr>
              <p:spPr>
                <a:xfrm>
                  <a:off x="3290982" y="2003715"/>
                  <a:ext cx="1077927"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When can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use it?</a:t>
                  </a:r>
                </a:p>
              </p:txBody>
            </p:sp>
            <p:sp>
              <p:nvSpPr>
                <p:cNvPr id="292" name="Rounded Rectangle 291">
                  <a:extLst>
                    <a:ext uri="{FF2B5EF4-FFF2-40B4-BE49-F238E27FC236}">
                      <a16:creationId xmlns:a16="http://schemas.microsoft.com/office/drawing/2014/main" id="{A950B616-C87A-0601-45BD-7C563E76DDC2}"/>
                    </a:ext>
                  </a:extLst>
                </p:cNvPr>
                <p:cNvSpPr/>
                <p:nvPr/>
              </p:nvSpPr>
              <p:spPr>
                <a:xfrm>
                  <a:off x="4615987" y="2003715"/>
                  <a:ext cx="1077927"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I get help?</a:t>
                  </a:r>
                </a:p>
              </p:txBody>
            </p:sp>
            <p:cxnSp>
              <p:nvCxnSpPr>
                <p:cNvPr id="293" name="Straight Arrow Connector 292">
                  <a:extLst>
                    <a:ext uri="{FF2B5EF4-FFF2-40B4-BE49-F238E27FC236}">
                      <a16:creationId xmlns:a16="http://schemas.microsoft.com/office/drawing/2014/main" id="{79D2410B-43A6-8D6C-9534-93CCEE027B91}"/>
                    </a:ext>
                  </a:extLst>
                </p:cNvPr>
                <p:cNvCxnSpPr>
                  <a:cxnSpLocks/>
                </p:cNvCxnSpPr>
                <p:nvPr/>
              </p:nvCxnSpPr>
              <p:spPr>
                <a:xfrm>
                  <a:off x="4376867" y="2288347"/>
                  <a:ext cx="239120"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sp>
            <p:nvSpPr>
              <p:cNvPr id="287" name="Rounded Rectangle 286">
                <a:extLst>
                  <a:ext uri="{FF2B5EF4-FFF2-40B4-BE49-F238E27FC236}">
                    <a16:creationId xmlns:a16="http://schemas.microsoft.com/office/drawing/2014/main" id="{1E5F3E4E-6046-D74E-2E7F-13302C6A4CEC}"/>
                  </a:ext>
                </a:extLst>
              </p:cNvPr>
              <p:cNvSpPr/>
              <p:nvPr/>
            </p:nvSpPr>
            <p:spPr>
              <a:xfrm>
                <a:off x="6444732" y="4044115"/>
                <a:ext cx="1439959" cy="569265"/>
              </a:xfrm>
              <a:prstGeom prst="roundRect">
                <a:avLst>
                  <a:gd name="adj" fmla="val 9865"/>
                </a:avLst>
              </a:prstGeom>
              <a:solidFill>
                <a:sysClr val="window" lastClr="FFFFFF"/>
              </a:solidFill>
              <a:ln w="12700" cap="flat" cmpd="sng" algn="ctr">
                <a:solidFill>
                  <a:srgbClr val="8661C5"/>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How can I share </a:t>
                </a:r>
                <a:b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br>
                <a:r>
                  <a:rPr kumimoji="0" lang="en-US" sz="1050" b="1" i="0" u="none" strike="noStrike" kern="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my success?</a:t>
                </a:r>
              </a:p>
            </p:txBody>
          </p:sp>
          <p:cxnSp>
            <p:nvCxnSpPr>
              <p:cNvPr id="288" name="Straight Arrow Connector 287">
                <a:extLst>
                  <a:ext uri="{FF2B5EF4-FFF2-40B4-BE49-F238E27FC236}">
                    <a16:creationId xmlns:a16="http://schemas.microsoft.com/office/drawing/2014/main" id="{43652488-9862-B350-6A51-759FA0B0E8E7}"/>
                  </a:ext>
                </a:extLst>
              </p:cNvPr>
              <p:cNvCxnSpPr>
                <a:cxnSpLocks/>
              </p:cNvCxnSpPr>
              <p:nvPr/>
            </p:nvCxnSpPr>
            <p:spPr>
              <a:xfrm>
                <a:off x="3333480" y="3385307"/>
                <a:ext cx="243306"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89" name="Straight Arrow Connector 288">
                <a:extLst>
                  <a:ext uri="{FF2B5EF4-FFF2-40B4-BE49-F238E27FC236}">
                    <a16:creationId xmlns:a16="http://schemas.microsoft.com/office/drawing/2014/main" id="{163B789C-B421-35A0-2C3C-CA5F077CEFAB}"/>
                  </a:ext>
                </a:extLst>
              </p:cNvPr>
              <p:cNvCxnSpPr>
                <a:cxnSpLocks/>
                <a:stCxn id="278" idx="3"/>
              </p:cNvCxnSpPr>
              <p:nvPr/>
            </p:nvCxnSpPr>
            <p:spPr>
              <a:xfrm>
                <a:off x="4765503" y="3385307"/>
                <a:ext cx="243306" cy="0"/>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cxnSp>
            <p:nvCxnSpPr>
              <p:cNvPr id="290" name="Straight Arrow Connector 289">
                <a:extLst>
                  <a:ext uri="{FF2B5EF4-FFF2-40B4-BE49-F238E27FC236}">
                    <a16:creationId xmlns:a16="http://schemas.microsoft.com/office/drawing/2014/main" id="{DFB3BBCF-E769-A2FF-68C2-0F65C85BFD64}"/>
                  </a:ext>
                </a:extLst>
              </p:cNvPr>
              <p:cNvCxnSpPr>
                <a:cxnSpLocks/>
                <a:stCxn id="280" idx="3"/>
                <a:endCxn id="279" idx="1"/>
              </p:cNvCxnSpPr>
              <p:nvPr/>
            </p:nvCxnSpPr>
            <p:spPr>
              <a:xfrm flipV="1">
                <a:off x="6197526" y="3381048"/>
                <a:ext cx="243305" cy="1492"/>
              </a:xfrm>
              <a:prstGeom prst="straightConnector1">
                <a:avLst/>
              </a:prstGeom>
              <a:noFill/>
              <a:ln w="25400" cap="flat" cmpd="sng" algn="ctr">
                <a:gradFill flip="none" rotWithShape="1">
                  <a:gsLst>
                    <a:gs pos="0">
                      <a:srgbClr val="C03BC4"/>
                    </a:gs>
                    <a:gs pos="100000">
                      <a:srgbClr val="8661C5"/>
                    </a:gs>
                  </a:gsLst>
                  <a:lin ang="0" scaled="1"/>
                  <a:tileRect/>
                </a:gradFill>
                <a:prstDash val="solid"/>
                <a:miter lim="800000"/>
                <a:tailEnd type="arrow" w="lg" len="sm"/>
              </a:ln>
              <a:effectLst/>
            </p:spPr>
          </p:cxnSp>
        </p:grpSp>
        <p:grpSp>
          <p:nvGrpSpPr>
            <p:cNvPr id="294" name="Graphic 32">
              <a:extLst>
                <a:ext uri="{FF2B5EF4-FFF2-40B4-BE49-F238E27FC236}">
                  <a16:creationId xmlns:a16="http://schemas.microsoft.com/office/drawing/2014/main" id="{6AB727D1-B486-BFE7-70D3-009E67FAE6CC}"/>
                </a:ext>
                <a:ext uri="{C183D7F6-B498-43B3-948B-1728B52AA6E4}">
                  <adec:decorative xmlns:adec="http://schemas.microsoft.com/office/drawing/2017/decorative" val="1"/>
                </a:ext>
              </a:extLst>
            </p:cNvPr>
            <p:cNvGrpSpPr/>
            <p:nvPr/>
          </p:nvGrpSpPr>
          <p:grpSpPr>
            <a:xfrm flipH="1">
              <a:off x="1399554" y="4626071"/>
              <a:ext cx="4982995" cy="1148725"/>
              <a:chOff x="1555833" y="4615337"/>
              <a:chExt cx="4982995" cy="1148725"/>
            </a:xfrm>
          </p:grpSpPr>
          <p:grpSp>
            <p:nvGrpSpPr>
              <p:cNvPr id="295" name="Graphic 32">
                <a:extLst>
                  <a:ext uri="{FF2B5EF4-FFF2-40B4-BE49-F238E27FC236}">
                    <a16:creationId xmlns:a16="http://schemas.microsoft.com/office/drawing/2014/main" id="{44EBFFD3-06A1-0C76-7073-A94E1E808091}"/>
                  </a:ext>
                </a:extLst>
              </p:cNvPr>
              <p:cNvGrpSpPr/>
              <p:nvPr/>
            </p:nvGrpSpPr>
            <p:grpSpPr>
              <a:xfrm>
                <a:off x="1555833" y="4615337"/>
                <a:ext cx="4982995" cy="1148725"/>
                <a:chOff x="1555833" y="4615337"/>
                <a:chExt cx="4982995" cy="1148725"/>
              </a:xfrm>
            </p:grpSpPr>
            <p:sp>
              <p:nvSpPr>
                <p:cNvPr id="375" name="Freeform 374">
                  <a:extLst>
                    <a:ext uri="{FF2B5EF4-FFF2-40B4-BE49-F238E27FC236}">
                      <a16:creationId xmlns:a16="http://schemas.microsoft.com/office/drawing/2014/main" id="{3B19B02C-8281-3A4B-3932-14F22A18AAC4}"/>
                    </a:ext>
                  </a:extLst>
                </p:cNvPr>
                <p:cNvSpPr/>
                <p:nvPr/>
              </p:nvSpPr>
              <p:spPr>
                <a:xfrm>
                  <a:off x="1555833" y="4632046"/>
                  <a:ext cx="4982995" cy="1132016"/>
                </a:xfrm>
                <a:custGeom>
                  <a:avLst/>
                  <a:gdLst>
                    <a:gd name="connsiteX0" fmla="*/ 315932 w 4982995"/>
                    <a:gd name="connsiteY0" fmla="*/ 592060 h 1132016"/>
                    <a:gd name="connsiteX1" fmla="*/ 315932 w 4982995"/>
                    <a:gd name="connsiteY1" fmla="*/ 597801 h 1132016"/>
                    <a:gd name="connsiteX2" fmla="*/ 301633 w 4982995"/>
                    <a:gd name="connsiteY2" fmla="*/ 597801 h 1132016"/>
                    <a:gd name="connsiteX3" fmla="*/ 301633 w 4982995"/>
                    <a:gd name="connsiteY3" fmla="*/ 836204 h 1132016"/>
                    <a:gd name="connsiteX4" fmla="*/ 326058 w 4982995"/>
                    <a:gd name="connsiteY4" fmla="*/ 672827 h 1132016"/>
                    <a:gd name="connsiteX5" fmla="*/ 394277 w 4982995"/>
                    <a:gd name="connsiteY5" fmla="*/ 672827 h 1132016"/>
                    <a:gd name="connsiteX6" fmla="*/ 394277 w 4982995"/>
                    <a:gd name="connsiteY6" fmla="*/ 487684 h 1132016"/>
                    <a:gd name="connsiteX7" fmla="*/ 385850 w 4982995"/>
                    <a:gd name="connsiteY7" fmla="*/ 487684 h 1132016"/>
                    <a:gd name="connsiteX8" fmla="*/ 385850 w 4982995"/>
                    <a:gd name="connsiteY8" fmla="*/ 470935 h 1132016"/>
                    <a:gd name="connsiteX9" fmla="*/ 418965 w 4982995"/>
                    <a:gd name="connsiteY9" fmla="*/ 470935 h 1132016"/>
                    <a:gd name="connsiteX10" fmla="*/ 418965 w 4982995"/>
                    <a:gd name="connsiteY10" fmla="*/ 398819 h 1132016"/>
                    <a:gd name="connsiteX11" fmla="*/ 423007 w 4982995"/>
                    <a:gd name="connsiteY11" fmla="*/ 398819 h 1132016"/>
                    <a:gd name="connsiteX12" fmla="*/ 423007 w 4982995"/>
                    <a:gd name="connsiteY12" fmla="*/ 470935 h 1132016"/>
                    <a:gd name="connsiteX13" fmla="*/ 445892 w 4982995"/>
                    <a:gd name="connsiteY13" fmla="*/ 470935 h 1132016"/>
                    <a:gd name="connsiteX14" fmla="*/ 445892 w 4982995"/>
                    <a:gd name="connsiteY14" fmla="*/ 411854 h 1132016"/>
                    <a:gd name="connsiteX15" fmla="*/ 449934 w 4982995"/>
                    <a:gd name="connsiteY15" fmla="*/ 411854 h 1132016"/>
                    <a:gd name="connsiteX16" fmla="*/ 449934 w 4982995"/>
                    <a:gd name="connsiteY16" fmla="*/ 470935 h 1132016"/>
                    <a:gd name="connsiteX17" fmla="*/ 587913 w 4982995"/>
                    <a:gd name="connsiteY17" fmla="*/ 470935 h 1132016"/>
                    <a:gd name="connsiteX18" fmla="*/ 587913 w 4982995"/>
                    <a:gd name="connsiteY18" fmla="*/ 487684 h 1132016"/>
                    <a:gd name="connsiteX19" fmla="*/ 578485 w 4982995"/>
                    <a:gd name="connsiteY19" fmla="*/ 487684 h 1132016"/>
                    <a:gd name="connsiteX20" fmla="*/ 578485 w 4982995"/>
                    <a:gd name="connsiteY20" fmla="*/ 863342 h 1132016"/>
                    <a:gd name="connsiteX21" fmla="*/ 664782 w 4982995"/>
                    <a:gd name="connsiteY21" fmla="*/ 863342 h 1132016"/>
                    <a:gd name="connsiteX22" fmla="*/ 664782 w 4982995"/>
                    <a:gd name="connsiteY22" fmla="*/ 777031 h 1132016"/>
                    <a:gd name="connsiteX23" fmla="*/ 736030 w 4982995"/>
                    <a:gd name="connsiteY23" fmla="*/ 777031 h 1132016"/>
                    <a:gd name="connsiteX24" fmla="*/ 736030 w 4982995"/>
                    <a:gd name="connsiteY24" fmla="*/ 695079 h 1132016"/>
                    <a:gd name="connsiteX25" fmla="*/ 825750 w 4982995"/>
                    <a:gd name="connsiteY25" fmla="*/ 695079 h 1132016"/>
                    <a:gd name="connsiteX26" fmla="*/ 825750 w 4982995"/>
                    <a:gd name="connsiteY26" fmla="*/ 281579 h 1132016"/>
                    <a:gd name="connsiteX27" fmla="*/ 817534 w 4982995"/>
                    <a:gd name="connsiteY27" fmla="*/ 281579 h 1132016"/>
                    <a:gd name="connsiteX28" fmla="*/ 817534 w 4982995"/>
                    <a:gd name="connsiteY28" fmla="*/ 261288 h 1132016"/>
                    <a:gd name="connsiteX29" fmla="*/ 835455 w 4982995"/>
                    <a:gd name="connsiteY29" fmla="*/ 261288 h 1132016"/>
                    <a:gd name="connsiteX30" fmla="*/ 835455 w 4982995"/>
                    <a:gd name="connsiteY30" fmla="*/ 235323 h 1132016"/>
                    <a:gd name="connsiteX31" fmla="*/ 856074 w 4982995"/>
                    <a:gd name="connsiteY31" fmla="*/ 235323 h 1132016"/>
                    <a:gd name="connsiteX32" fmla="*/ 856074 w 4982995"/>
                    <a:gd name="connsiteY32" fmla="*/ 225566 h 1132016"/>
                    <a:gd name="connsiteX33" fmla="*/ 856074 w 4982995"/>
                    <a:gd name="connsiteY33" fmla="*/ 195874 h 1132016"/>
                    <a:gd name="connsiteX34" fmla="*/ 856074 w 4982995"/>
                    <a:gd name="connsiteY34" fmla="*/ 170106 h 1132016"/>
                    <a:gd name="connsiteX35" fmla="*/ 880960 w 4982995"/>
                    <a:gd name="connsiteY35" fmla="*/ 170106 h 1132016"/>
                    <a:gd name="connsiteX36" fmla="*/ 880960 w 4982995"/>
                    <a:gd name="connsiteY36" fmla="*/ 124074 h 1132016"/>
                    <a:gd name="connsiteX37" fmla="*/ 883962 w 4982995"/>
                    <a:gd name="connsiteY37" fmla="*/ 124074 h 1132016"/>
                    <a:gd name="connsiteX38" fmla="*/ 886951 w 4982995"/>
                    <a:gd name="connsiteY38" fmla="*/ 124074 h 1132016"/>
                    <a:gd name="connsiteX39" fmla="*/ 886951 w 4982995"/>
                    <a:gd name="connsiteY39" fmla="*/ 170106 h 1132016"/>
                    <a:gd name="connsiteX40" fmla="*/ 900355 w 4982995"/>
                    <a:gd name="connsiteY40" fmla="*/ 170106 h 1132016"/>
                    <a:gd name="connsiteX41" fmla="*/ 908466 w 4982995"/>
                    <a:gd name="connsiteY41" fmla="*/ 195874 h 1132016"/>
                    <a:gd name="connsiteX42" fmla="*/ 962754 w 4982995"/>
                    <a:gd name="connsiteY42" fmla="*/ 195874 h 1132016"/>
                    <a:gd name="connsiteX43" fmla="*/ 962754 w 4982995"/>
                    <a:gd name="connsiteY43" fmla="*/ 235323 h 1132016"/>
                    <a:gd name="connsiteX44" fmla="*/ 1104867 w 4982995"/>
                    <a:gd name="connsiteY44" fmla="*/ 235323 h 1132016"/>
                    <a:gd name="connsiteX45" fmla="*/ 1104867 w 4982995"/>
                    <a:gd name="connsiteY45" fmla="*/ 261288 h 1132016"/>
                    <a:gd name="connsiteX46" fmla="*/ 1122788 w 4982995"/>
                    <a:gd name="connsiteY46" fmla="*/ 261288 h 1132016"/>
                    <a:gd name="connsiteX47" fmla="*/ 1122788 w 4982995"/>
                    <a:gd name="connsiteY47" fmla="*/ 281579 h 1132016"/>
                    <a:gd name="connsiteX48" fmla="*/ 1114585 w 4982995"/>
                    <a:gd name="connsiteY48" fmla="*/ 281579 h 1132016"/>
                    <a:gd name="connsiteX49" fmla="*/ 1114585 w 4982995"/>
                    <a:gd name="connsiteY49" fmla="*/ 550623 h 1132016"/>
                    <a:gd name="connsiteX50" fmla="*/ 1233484 w 4982995"/>
                    <a:gd name="connsiteY50" fmla="*/ 550623 h 1132016"/>
                    <a:gd name="connsiteX51" fmla="*/ 1233484 w 4982995"/>
                    <a:gd name="connsiteY51" fmla="*/ 683611 h 1132016"/>
                    <a:gd name="connsiteX52" fmla="*/ 1365419 w 4982995"/>
                    <a:gd name="connsiteY52" fmla="*/ 683611 h 1132016"/>
                    <a:gd name="connsiteX53" fmla="*/ 1365419 w 4982995"/>
                    <a:gd name="connsiteY53" fmla="*/ 499929 h 1132016"/>
                    <a:gd name="connsiteX54" fmla="*/ 1344127 w 4982995"/>
                    <a:gd name="connsiteY54" fmla="*/ 499929 h 1132016"/>
                    <a:gd name="connsiteX55" fmla="*/ 1344127 w 4982995"/>
                    <a:gd name="connsiteY55" fmla="*/ 481074 h 1132016"/>
                    <a:gd name="connsiteX56" fmla="*/ 1381575 w 4982995"/>
                    <a:gd name="connsiteY56" fmla="*/ 481074 h 1132016"/>
                    <a:gd name="connsiteX57" fmla="*/ 1381575 w 4982995"/>
                    <a:gd name="connsiteY57" fmla="*/ 429907 h 1132016"/>
                    <a:gd name="connsiteX58" fmla="*/ 1541924 w 4982995"/>
                    <a:gd name="connsiteY58" fmla="*/ 429907 h 1132016"/>
                    <a:gd name="connsiteX59" fmla="*/ 1541924 w 4982995"/>
                    <a:gd name="connsiteY59" fmla="*/ 481074 h 1132016"/>
                    <a:gd name="connsiteX60" fmla="*/ 1594316 w 4982995"/>
                    <a:gd name="connsiteY60" fmla="*/ 481074 h 1132016"/>
                    <a:gd name="connsiteX61" fmla="*/ 1594316 w 4982995"/>
                    <a:gd name="connsiteY61" fmla="*/ 429907 h 1132016"/>
                    <a:gd name="connsiteX62" fmla="*/ 1621243 w 4982995"/>
                    <a:gd name="connsiteY62" fmla="*/ 429907 h 1132016"/>
                    <a:gd name="connsiteX63" fmla="*/ 1621243 w 4982995"/>
                    <a:gd name="connsiteY63" fmla="*/ 481074 h 1132016"/>
                    <a:gd name="connsiteX64" fmla="*/ 1629894 w 4982995"/>
                    <a:gd name="connsiteY64" fmla="*/ 481074 h 1132016"/>
                    <a:gd name="connsiteX65" fmla="*/ 1629894 w 4982995"/>
                    <a:gd name="connsiteY65" fmla="*/ 225263 h 1132016"/>
                    <a:gd name="connsiteX66" fmla="*/ 1596502 w 4982995"/>
                    <a:gd name="connsiteY66" fmla="*/ 225263 h 1132016"/>
                    <a:gd name="connsiteX67" fmla="*/ 1596502 w 4982995"/>
                    <a:gd name="connsiteY67" fmla="*/ 214295 h 1132016"/>
                    <a:gd name="connsiteX68" fmla="*/ 1629894 w 4982995"/>
                    <a:gd name="connsiteY68" fmla="*/ 214295 h 1132016"/>
                    <a:gd name="connsiteX69" fmla="*/ 1629894 w 4982995"/>
                    <a:gd name="connsiteY69" fmla="*/ 194689 h 1132016"/>
                    <a:gd name="connsiteX70" fmla="*/ 1672200 w 4982995"/>
                    <a:gd name="connsiteY70" fmla="*/ 194689 h 1132016"/>
                    <a:gd name="connsiteX71" fmla="*/ 1672200 w 4982995"/>
                    <a:gd name="connsiteY71" fmla="*/ 162469 h 1132016"/>
                    <a:gd name="connsiteX72" fmla="*/ 1950329 w 4982995"/>
                    <a:gd name="connsiteY72" fmla="*/ 162469 h 1132016"/>
                    <a:gd name="connsiteX73" fmla="*/ 1950329 w 4982995"/>
                    <a:gd name="connsiteY73" fmla="*/ 144470 h 1132016"/>
                    <a:gd name="connsiteX74" fmla="*/ 1944562 w 4982995"/>
                    <a:gd name="connsiteY74" fmla="*/ 144470 h 1132016"/>
                    <a:gd name="connsiteX75" fmla="*/ 1944562 w 4982995"/>
                    <a:gd name="connsiteY75" fmla="*/ 137333 h 1132016"/>
                    <a:gd name="connsiteX76" fmla="*/ 2040998 w 4982995"/>
                    <a:gd name="connsiteY76" fmla="*/ 137333 h 1132016"/>
                    <a:gd name="connsiteX77" fmla="*/ 2040998 w 4982995"/>
                    <a:gd name="connsiteY77" fmla="*/ 144470 h 1132016"/>
                    <a:gd name="connsiteX78" fmla="*/ 2035244 w 4982995"/>
                    <a:gd name="connsiteY78" fmla="*/ 144470 h 1132016"/>
                    <a:gd name="connsiteX79" fmla="*/ 2035244 w 4982995"/>
                    <a:gd name="connsiteY79" fmla="*/ 169198 h 1132016"/>
                    <a:gd name="connsiteX80" fmla="*/ 2079143 w 4982995"/>
                    <a:gd name="connsiteY80" fmla="*/ 169198 h 1132016"/>
                    <a:gd name="connsiteX81" fmla="*/ 2079143 w 4982995"/>
                    <a:gd name="connsiteY81" fmla="*/ 191437 h 1132016"/>
                    <a:gd name="connsiteX82" fmla="*/ 2069649 w 4982995"/>
                    <a:gd name="connsiteY82" fmla="*/ 191437 h 1132016"/>
                    <a:gd name="connsiteX83" fmla="*/ 2069649 w 4982995"/>
                    <a:gd name="connsiteY83" fmla="*/ 199587 h 1132016"/>
                    <a:gd name="connsiteX84" fmla="*/ 2060525 w 4982995"/>
                    <a:gd name="connsiteY84" fmla="*/ 199587 h 1132016"/>
                    <a:gd name="connsiteX85" fmla="*/ 2060525 w 4982995"/>
                    <a:gd name="connsiteY85" fmla="*/ 214295 h 1132016"/>
                    <a:gd name="connsiteX86" fmla="*/ 2093917 w 4982995"/>
                    <a:gd name="connsiteY86" fmla="*/ 214295 h 1132016"/>
                    <a:gd name="connsiteX87" fmla="*/ 2093917 w 4982995"/>
                    <a:gd name="connsiteY87" fmla="*/ 225263 h 1132016"/>
                    <a:gd name="connsiteX88" fmla="*/ 2060525 w 4982995"/>
                    <a:gd name="connsiteY88" fmla="*/ 225263 h 1132016"/>
                    <a:gd name="connsiteX89" fmla="*/ 2060525 w 4982995"/>
                    <a:gd name="connsiteY89" fmla="*/ 304463 h 1132016"/>
                    <a:gd name="connsiteX90" fmla="*/ 2061881 w 4982995"/>
                    <a:gd name="connsiteY90" fmla="*/ 304463 h 1132016"/>
                    <a:gd name="connsiteX91" fmla="*/ 2061881 w 4982995"/>
                    <a:gd name="connsiteY91" fmla="*/ 312601 h 1132016"/>
                    <a:gd name="connsiteX92" fmla="*/ 2060525 w 4982995"/>
                    <a:gd name="connsiteY92" fmla="*/ 312601 h 1132016"/>
                    <a:gd name="connsiteX93" fmla="*/ 2060525 w 4982995"/>
                    <a:gd name="connsiteY93" fmla="*/ 413935 h 1132016"/>
                    <a:gd name="connsiteX94" fmla="*/ 2061881 w 4982995"/>
                    <a:gd name="connsiteY94" fmla="*/ 413935 h 1132016"/>
                    <a:gd name="connsiteX95" fmla="*/ 2061881 w 4982995"/>
                    <a:gd name="connsiteY95" fmla="*/ 422072 h 1132016"/>
                    <a:gd name="connsiteX96" fmla="*/ 2060525 w 4982995"/>
                    <a:gd name="connsiteY96" fmla="*/ 422072 h 1132016"/>
                    <a:gd name="connsiteX97" fmla="*/ 2060525 w 4982995"/>
                    <a:gd name="connsiteY97" fmla="*/ 459954 h 1132016"/>
                    <a:gd name="connsiteX98" fmla="*/ 2197897 w 4982995"/>
                    <a:gd name="connsiteY98" fmla="*/ 459954 h 1132016"/>
                    <a:gd name="connsiteX99" fmla="*/ 2197897 w 4982995"/>
                    <a:gd name="connsiteY99" fmla="*/ 577312 h 1132016"/>
                    <a:gd name="connsiteX100" fmla="*/ 2322946 w 4982995"/>
                    <a:gd name="connsiteY100" fmla="*/ 577312 h 1132016"/>
                    <a:gd name="connsiteX101" fmla="*/ 2322946 w 4982995"/>
                    <a:gd name="connsiteY101" fmla="*/ 205591 h 1132016"/>
                    <a:gd name="connsiteX102" fmla="*/ 2310187 w 4982995"/>
                    <a:gd name="connsiteY102" fmla="*/ 205591 h 1132016"/>
                    <a:gd name="connsiteX103" fmla="*/ 2310187 w 4982995"/>
                    <a:gd name="connsiteY103" fmla="*/ 179112 h 1132016"/>
                    <a:gd name="connsiteX104" fmla="*/ 2338048 w 4982995"/>
                    <a:gd name="connsiteY104" fmla="*/ 179112 h 1132016"/>
                    <a:gd name="connsiteX105" fmla="*/ 2338048 w 4982995"/>
                    <a:gd name="connsiteY105" fmla="*/ 145220 h 1132016"/>
                    <a:gd name="connsiteX106" fmla="*/ 2370110 w 4982995"/>
                    <a:gd name="connsiteY106" fmla="*/ 145220 h 1132016"/>
                    <a:gd name="connsiteX107" fmla="*/ 2370110 w 4982995"/>
                    <a:gd name="connsiteY107" fmla="*/ 132474 h 1132016"/>
                    <a:gd name="connsiteX108" fmla="*/ 2370110 w 4982995"/>
                    <a:gd name="connsiteY108" fmla="*/ 93724 h 1132016"/>
                    <a:gd name="connsiteX109" fmla="*/ 2370110 w 4982995"/>
                    <a:gd name="connsiteY109" fmla="*/ 60095 h 1132016"/>
                    <a:gd name="connsiteX110" fmla="*/ 2408809 w 4982995"/>
                    <a:gd name="connsiteY110" fmla="*/ 60095 h 1132016"/>
                    <a:gd name="connsiteX111" fmla="*/ 2408809 w 4982995"/>
                    <a:gd name="connsiteY111" fmla="*/ 0 h 1132016"/>
                    <a:gd name="connsiteX112" fmla="*/ 2413456 w 4982995"/>
                    <a:gd name="connsiteY112" fmla="*/ 0 h 1132016"/>
                    <a:gd name="connsiteX113" fmla="*/ 2418104 w 4982995"/>
                    <a:gd name="connsiteY113" fmla="*/ 0 h 1132016"/>
                    <a:gd name="connsiteX114" fmla="*/ 2418104 w 4982995"/>
                    <a:gd name="connsiteY114" fmla="*/ 60095 h 1132016"/>
                    <a:gd name="connsiteX115" fmla="*/ 2438961 w 4982995"/>
                    <a:gd name="connsiteY115" fmla="*/ 60095 h 1132016"/>
                    <a:gd name="connsiteX116" fmla="*/ 2451575 w 4982995"/>
                    <a:gd name="connsiteY116" fmla="*/ 93724 h 1132016"/>
                    <a:gd name="connsiteX117" fmla="*/ 2535990 w 4982995"/>
                    <a:gd name="connsiteY117" fmla="*/ 93724 h 1132016"/>
                    <a:gd name="connsiteX118" fmla="*/ 2535990 w 4982995"/>
                    <a:gd name="connsiteY118" fmla="*/ 145220 h 1132016"/>
                    <a:gd name="connsiteX119" fmla="*/ 2756961 w 4982995"/>
                    <a:gd name="connsiteY119" fmla="*/ 145220 h 1132016"/>
                    <a:gd name="connsiteX120" fmla="*/ 2756961 w 4982995"/>
                    <a:gd name="connsiteY120" fmla="*/ 179112 h 1132016"/>
                    <a:gd name="connsiteX121" fmla="*/ 2784809 w 4982995"/>
                    <a:gd name="connsiteY121" fmla="*/ 179112 h 1132016"/>
                    <a:gd name="connsiteX122" fmla="*/ 2784809 w 4982995"/>
                    <a:gd name="connsiteY122" fmla="*/ 205591 h 1132016"/>
                    <a:gd name="connsiteX123" fmla="*/ 2772050 w 4982995"/>
                    <a:gd name="connsiteY123" fmla="*/ 205591 h 1132016"/>
                    <a:gd name="connsiteX124" fmla="*/ 2772050 w 4982995"/>
                    <a:gd name="connsiteY124" fmla="*/ 925491 h 1132016"/>
                    <a:gd name="connsiteX125" fmla="*/ 2797107 w 4982995"/>
                    <a:gd name="connsiteY125" fmla="*/ 925491 h 1132016"/>
                    <a:gd name="connsiteX126" fmla="*/ 2797107 w 4982995"/>
                    <a:gd name="connsiteY126" fmla="*/ 545817 h 1132016"/>
                    <a:gd name="connsiteX127" fmla="*/ 2949372 w 4982995"/>
                    <a:gd name="connsiteY127" fmla="*/ 545817 h 1132016"/>
                    <a:gd name="connsiteX128" fmla="*/ 2949372 w 4982995"/>
                    <a:gd name="connsiteY128" fmla="*/ 779296 h 1132016"/>
                    <a:gd name="connsiteX129" fmla="*/ 3105468 w 4982995"/>
                    <a:gd name="connsiteY129" fmla="*/ 779296 h 1132016"/>
                    <a:gd name="connsiteX130" fmla="*/ 3105468 w 4982995"/>
                    <a:gd name="connsiteY130" fmla="*/ 580196 h 1132016"/>
                    <a:gd name="connsiteX131" fmla="*/ 3124706 w 4982995"/>
                    <a:gd name="connsiteY131" fmla="*/ 580196 h 1132016"/>
                    <a:gd name="connsiteX132" fmla="*/ 3124706 w 4982995"/>
                    <a:gd name="connsiteY132" fmla="*/ 514808 h 1132016"/>
                    <a:gd name="connsiteX133" fmla="*/ 3113290 w 4982995"/>
                    <a:gd name="connsiteY133" fmla="*/ 514808 h 1132016"/>
                    <a:gd name="connsiteX134" fmla="*/ 3113290 w 4982995"/>
                    <a:gd name="connsiteY134" fmla="*/ 508238 h 1132016"/>
                    <a:gd name="connsiteX135" fmla="*/ 3163799 w 4982995"/>
                    <a:gd name="connsiteY135" fmla="*/ 508238 h 1132016"/>
                    <a:gd name="connsiteX136" fmla="*/ 3163799 w 4982995"/>
                    <a:gd name="connsiteY136" fmla="*/ 487684 h 1132016"/>
                    <a:gd name="connsiteX137" fmla="*/ 3169184 w 4982995"/>
                    <a:gd name="connsiteY137" fmla="*/ 487684 h 1132016"/>
                    <a:gd name="connsiteX138" fmla="*/ 3169184 w 4982995"/>
                    <a:gd name="connsiteY138" fmla="*/ 508238 h 1132016"/>
                    <a:gd name="connsiteX139" fmla="*/ 3185353 w 4982995"/>
                    <a:gd name="connsiteY139" fmla="*/ 508238 h 1132016"/>
                    <a:gd name="connsiteX140" fmla="*/ 3185353 w 4982995"/>
                    <a:gd name="connsiteY140" fmla="*/ 402716 h 1132016"/>
                    <a:gd name="connsiteX141" fmla="*/ 3189382 w 4982995"/>
                    <a:gd name="connsiteY141" fmla="*/ 402716 h 1132016"/>
                    <a:gd name="connsiteX142" fmla="*/ 3189382 w 4982995"/>
                    <a:gd name="connsiteY142" fmla="*/ 508238 h 1132016"/>
                    <a:gd name="connsiteX143" fmla="*/ 3210437 w 4982995"/>
                    <a:gd name="connsiteY143" fmla="*/ 508238 h 1132016"/>
                    <a:gd name="connsiteX144" fmla="*/ 3210437 w 4982995"/>
                    <a:gd name="connsiteY144" fmla="*/ 514808 h 1132016"/>
                    <a:gd name="connsiteX145" fmla="*/ 3198047 w 4982995"/>
                    <a:gd name="connsiteY145" fmla="*/ 514808 h 1132016"/>
                    <a:gd name="connsiteX146" fmla="*/ 3198047 w 4982995"/>
                    <a:gd name="connsiteY146" fmla="*/ 580196 h 1132016"/>
                    <a:gd name="connsiteX147" fmla="*/ 3301066 w 4982995"/>
                    <a:gd name="connsiteY147" fmla="*/ 580196 h 1132016"/>
                    <a:gd name="connsiteX148" fmla="*/ 3301066 w 4982995"/>
                    <a:gd name="connsiteY148" fmla="*/ 628045 h 1132016"/>
                    <a:gd name="connsiteX149" fmla="*/ 3558839 w 4982995"/>
                    <a:gd name="connsiteY149" fmla="*/ 628045 h 1132016"/>
                    <a:gd name="connsiteX150" fmla="*/ 3558839 w 4982995"/>
                    <a:gd name="connsiteY150" fmla="*/ 293969 h 1132016"/>
                    <a:gd name="connsiteX151" fmla="*/ 3697989 w 4982995"/>
                    <a:gd name="connsiteY151" fmla="*/ 293969 h 1132016"/>
                    <a:gd name="connsiteX152" fmla="*/ 3697989 w 4982995"/>
                    <a:gd name="connsiteY152" fmla="*/ 271348 h 1132016"/>
                    <a:gd name="connsiteX153" fmla="*/ 3690089 w 4982995"/>
                    <a:gd name="connsiteY153" fmla="*/ 271348 h 1132016"/>
                    <a:gd name="connsiteX154" fmla="*/ 3690089 w 4982995"/>
                    <a:gd name="connsiteY154" fmla="*/ 263408 h 1132016"/>
                    <a:gd name="connsiteX155" fmla="*/ 3795479 w 4982995"/>
                    <a:gd name="connsiteY155" fmla="*/ 263408 h 1132016"/>
                    <a:gd name="connsiteX156" fmla="*/ 3795479 w 4982995"/>
                    <a:gd name="connsiteY156" fmla="*/ 271348 h 1132016"/>
                    <a:gd name="connsiteX157" fmla="*/ 3787197 w 4982995"/>
                    <a:gd name="connsiteY157" fmla="*/ 271348 h 1132016"/>
                    <a:gd name="connsiteX158" fmla="*/ 3787197 w 4982995"/>
                    <a:gd name="connsiteY158" fmla="*/ 293969 h 1132016"/>
                    <a:gd name="connsiteX159" fmla="*/ 3787197 w 4982995"/>
                    <a:gd name="connsiteY159" fmla="*/ 330363 h 1132016"/>
                    <a:gd name="connsiteX160" fmla="*/ 3787197 w 4982995"/>
                    <a:gd name="connsiteY160" fmla="*/ 762877 h 1132016"/>
                    <a:gd name="connsiteX161" fmla="*/ 3852809 w 4982995"/>
                    <a:gd name="connsiteY161" fmla="*/ 762877 h 1132016"/>
                    <a:gd name="connsiteX162" fmla="*/ 3852809 w 4982995"/>
                    <a:gd name="connsiteY162" fmla="*/ 599460 h 1132016"/>
                    <a:gd name="connsiteX163" fmla="*/ 3829490 w 4982995"/>
                    <a:gd name="connsiteY163" fmla="*/ 599460 h 1132016"/>
                    <a:gd name="connsiteX164" fmla="*/ 3829490 w 4982995"/>
                    <a:gd name="connsiteY164" fmla="*/ 584660 h 1132016"/>
                    <a:gd name="connsiteX165" fmla="*/ 3994579 w 4982995"/>
                    <a:gd name="connsiteY165" fmla="*/ 584660 h 1132016"/>
                    <a:gd name="connsiteX166" fmla="*/ 3994579 w 4982995"/>
                    <a:gd name="connsiteY166" fmla="*/ 485933 h 1132016"/>
                    <a:gd name="connsiteX167" fmla="*/ 4026075 w 4982995"/>
                    <a:gd name="connsiteY167" fmla="*/ 485933 h 1132016"/>
                    <a:gd name="connsiteX168" fmla="*/ 4026075 w 4982995"/>
                    <a:gd name="connsiteY168" fmla="*/ 465655 h 1132016"/>
                    <a:gd name="connsiteX169" fmla="*/ 4096374 w 4982995"/>
                    <a:gd name="connsiteY169" fmla="*/ 465655 h 1132016"/>
                    <a:gd name="connsiteX170" fmla="*/ 4096374 w 4982995"/>
                    <a:gd name="connsiteY170" fmla="*/ 485933 h 1132016"/>
                    <a:gd name="connsiteX171" fmla="*/ 4153572 w 4982995"/>
                    <a:gd name="connsiteY171" fmla="*/ 485933 h 1132016"/>
                    <a:gd name="connsiteX172" fmla="*/ 4153572 w 4982995"/>
                    <a:gd name="connsiteY172" fmla="*/ 838443 h 1132016"/>
                    <a:gd name="connsiteX173" fmla="*/ 4242872 w 4982995"/>
                    <a:gd name="connsiteY173" fmla="*/ 838443 h 1132016"/>
                    <a:gd name="connsiteX174" fmla="*/ 4242872 w 4982995"/>
                    <a:gd name="connsiteY174" fmla="*/ 469605 h 1132016"/>
                    <a:gd name="connsiteX175" fmla="*/ 4218486 w 4982995"/>
                    <a:gd name="connsiteY175" fmla="*/ 469605 h 1132016"/>
                    <a:gd name="connsiteX176" fmla="*/ 4218486 w 4982995"/>
                    <a:gd name="connsiteY176" fmla="*/ 461600 h 1132016"/>
                    <a:gd name="connsiteX177" fmla="*/ 4242872 w 4982995"/>
                    <a:gd name="connsiteY177" fmla="*/ 461600 h 1132016"/>
                    <a:gd name="connsiteX178" fmla="*/ 4242872 w 4982995"/>
                    <a:gd name="connsiteY178" fmla="*/ 447274 h 1132016"/>
                    <a:gd name="connsiteX179" fmla="*/ 4273788 w 4982995"/>
                    <a:gd name="connsiteY179" fmla="*/ 447274 h 1132016"/>
                    <a:gd name="connsiteX180" fmla="*/ 4273788 w 4982995"/>
                    <a:gd name="connsiteY180" fmla="*/ 423731 h 1132016"/>
                    <a:gd name="connsiteX181" fmla="*/ 4526571 w 4982995"/>
                    <a:gd name="connsiteY181" fmla="*/ 423731 h 1132016"/>
                    <a:gd name="connsiteX182" fmla="*/ 4526571 w 4982995"/>
                    <a:gd name="connsiteY182" fmla="*/ 447274 h 1132016"/>
                    <a:gd name="connsiteX183" fmla="*/ 4557474 w 4982995"/>
                    <a:gd name="connsiteY183" fmla="*/ 447274 h 1132016"/>
                    <a:gd name="connsiteX184" fmla="*/ 4557474 w 4982995"/>
                    <a:gd name="connsiteY184" fmla="*/ 461600 h 1132016"/>
                    <a:gd name="connsiteX185" fmla="*/ 4581860 w 4982995"/>
                    <a:gd name="connsiteY185" fmla="*/ 461600 h 1132016"/>
                    <a:gd name="connsiteX186" fmla="*/ 4581860 w 4982995"/>
                    <a:gd name="connsiteY186" fmla="*/ 469605 h 1132016"/>
                    <a:gd name="connsiteX187" fmla="*/ 4557474 w 4982995"/>
                    <a:gd name="connsiteY187" fmla="*/ 469605 h 1132016"/>
                    <a:gd name="connsiteX188" fmla="*/ 4557474 w 4982995"/>
                    <a:gd name="connsiteY188" fmla="*/ 783496 h 1132016"/>
                    <a:gd name="connsiteX189" fmla="*/ 4598819 w 4982995"/>
                    <a:gd name="connsiteY189" fmla="*/ 783496 h 1132016"/>
                    <a:gd name="connsiteX190" fmla="*/ 4598819 w 4982995"/>
                    <a:gd name="connsiteY190" fmla="*/ 726786 h 1132016"/>
                    <a:gd name="connsiteX191" fmla="*/ 4644601 w 4982995"/>
                    <a:gd name="connsiteY191" fmla="*/ 726786 h 1132016"/>
                    <a:gd name="connsiteX192" fmla="*/ 4644601 w 4982995"/>
                    <a:gd name="connsiteY192" fmla="*/ 589611 h 1132016"/>
                    <a:gd name="connsiteX193" fmla="*/ 4813799 w 4982995"/>
                    <a:gd name="connsiteY193" fmla="*/ 589611 h 1132016"/>
                    <a:gd name="connsiteX194" fmla="*/ 4813799 w 4982995"/>
                    <a:gd name="connsiteY194" fmla="*/ 726786 h 1132016"/>
                    <a:gd name="connsiteX195" fmla="*/ 4853880 w 4982995"/>
                    <a:gd name="connsiteY195" fmla="*/ 726786 h 1132016"/>
                    <a:gd name="connsiteX196" fmla="*/ 4853880 w 4982995"/>
                    <a:gd name="connsiteY196" fmla="*/ 749525 h 1132016"/>
                    <a:gd name="connsiteX197" fmla="*/ 4865282 w 4982995"/>
                    <a:gd name="connsiteY197" fmla="*/ 749525 h 1132016"/>
                    <a:gd name="connsiteX198" fmla="*/ 4865282 w 4982995"/>
                    <a:gd name="connsiteY198" fmla="*/ 799323 h 1132016"/>
                    <a:gd name="connsiteX199" fmla="*/ 4909497 w 4982995"/>
                    <a:gd name="connsiteY199" fmla="*/ 799323 h 1132016"/>
                    <a:gd name="connsiteX200" fmla="*/ 4909497 w 4982995"/>
                    <a:gd name="connsiteY200" fmla="*/ 891138 h 1132016"/>
                    <a:gd name="connsiteX201" fmla="*/ 4982996 w 4982995"/>
                    <a:gd name="connsiteY201" fmla="*/ 891138 h 1132016"/>
                    <a:gd name="connsiteX202" fmla="*/ 4982996 w 4982995"/>
                    <a:gd name="connsiteY202" fmla="*/ 1132017 h 1132016"/>
                    <a:gd name="connsiteX203" fmla="*/ 4909497 w 4982995"/>
                    <a:gd name="connsiteY203" fmla="*/ 1132017 h 1132016"/>
                    <a:gd name="connsiteX204" fmla="*/ 4865282 w 4982995"/>
                    <a:gd name="connsiteY204" fmla="*/ 1132017 h 1132016"/>
                    <a:gd name="connsiteX205" fmla="*/ 4853880 w 4982995"/>
                    <a:gd name="connsiteY205" fmla="*/ 1132017 h 1132016"/>
                    <a:gd name="connsiteX206" fmla="*/ 4825491 w 4982995"/>
                    <a:gd name="connsiteY206" fmla="*/ 1132017 h 1132016"/>
                    <a:gd name="connsiteX207" fmla="*/ 4760485 w 4982995"/>
                    <a:gd name="connsiteY207" fmla="*/ 1132017 h 1132016"/>
                    <a:gd name="connsiteX208" fmla="*/ 4741906 w 4982995"/>
                    <a:gd name="connsiteY208" fmla="*/ 1132017 h 1132016"/>
                    <a:gd name="connsiteX209" fmla="*/ 4735244 w 4982995"/>
                    <a:gd name="connsiteY209" fmla="*/ 1132017 h 1132016"/>
                    <a:gd name="connsiteX210" fmla="*/ 4636371 w 4982995"/>
                    <a:gd name="connsiteY210" fmla="*/ 1132017 h 1132016"/>
                    <a:gd name="connsiteX211" fmla="*/ 4614475 w 4982995"/>
                    <a:gd name="connsiteY211" fmla="*/ 1132017 h 1132016"/>
                    <a:gd name="connsiteX212" fmla="*/ 4598819 w 4982995"/>
                    <a:gd name="connsiteY212" fmla="*/ 1132017 h 1132016"/>
                    <a:gd name="connsiteX213" fmla="*/ 4557474 w 4982995"/>
                    <a:gd name="connsiteY213" fmla="*/ 1132017 h 1132016"/>
                    <a:gd name="connsiteX214" fmla="*/ 4499249 w 4982995"/>
                    <a:gd name="connsiteY214" fmla="*/ 1132017 h 1132016"/>
                    <a:gd name="connsiteX215" fmla="*/ 4466239 w 4982995"/>
                    <a:gd name="connsiteY215" fmla="*/ 1132017 h 1132016"/>
                    <a:gd name="connsiteX216" fmla="*/ 4453164 w 4982995"/>
                    <a:gd name="connsiteY216" fmla="*/ 1132017 h 1132016"/>
                    <a:gd name="connsiteX217" fmla="*/ 4428502 w 4982995"/>
                    <a:gd name="connsiteY217" fmla="*/ 1132017 h 1132016"/>
                    <a:gd name="connsiteX218" fmla="*/ 4341230 w 4982995"/>
                    <a:gd name="connsiteY218" fmla="*/ 1132017 h 1132016"/>
                    <a:gd name="connsiteX219" fmla="*/ 4242872 w 4982995"/>
                    <a:gd name="connsiteY219" fmla="*/ 1132017 h 1132016"/>
                    <a:gd name="connsiteX220" fmla="*/ 4153572 w 4982995"/>
                    <a:gd name="connsiteY220" fmla="*/ 1132017 h 1132016"/>
                    <a:gd name="connsiteX221" fmla="*/ 4096374 w 4982995"/>
                    <a:gd name="connsiteY221" fmla="*/ 1132017 h 1132016"/>
                    <a:gd name="connsiteX222" fmla="*/ 4026075 w 4982995"/>
                    <a:gd name="connsiteY222" fmla="*/ 1132017 h 1132016"/>
                    <a:gd name="connsiteX223" fmla="*/ 3994579 w 4982995"/>
                    <a:gd name="connsiteY223" fmla="*/ 1132017 h 1132016"/>
                    <a:gd name="connsiteX224" fmla="*/ 3871414 w 4982995"/>
                    <a:gd name="connsiteY224" fmla="*/ 1132017 h 1132016"/>
                    <a:gd name="connsiteX225" fmla="*/ 3852809 w 4982995"/>
                    <a:gd name="connsiteY225" fmla="*/ 1132017 h 1132016"/>
                    <a:gd name="connsiteX226" fmla="*/ 3787197 w 4982995"/>
                    <a:gd name="connsiteY226" fmla="*/ 1132017 h 1132016"/>
                    <a:gd name="connsiteX227" fmla="*/ 3677159 w 4982995"/>
                    <a:gd name="connsiteY227" fmla="*/ 1132017 h 1132016"/>
                    <a:gd name="connsiteX228" fmla="*/ 3622950 w 4982995"/>
                    <a:gd name="connsiteY228" fmla="*/ 1132017 h 1132016"/>
                    <a:gd name="connsiteX229" fmla="*/ 3611099 w 4982995"/>
                    <a:gd name="connsiteY229" fmla="*/ 1132017 h 1132016"/>
                    <a:gd name="connsiteX230" fmla="*/ 3558839 w 4982995"/>
                    <a:gd name="connsiteY230" fmla="*/ 1132017 h 1132016"/>
                    <a:gd name="connsiteX231" fmla="*/ 3301066 w 4982995"/>
                    <a:gd name="connsiteY231" fmla="*/ 1132017 h 1132016"/>
                    <a:gd name="connsiteX232" fmla="*/ 3241538 w 4982995"/>
                    <a:gd name="connsiteY232" fmla="*/ 1132017 h 1132016"/>
                    <a:gd name="connsiteX233" fmla="*/ 3141046 w 4982995"/>
                    <a:gd name="connsiteY233" fmla="*/ 1132017 h 1132016"/>
                    <a:gd name="connsiteX234" fmla="*/ 3105468 w 4982995"/>
                    <a:gd name="connsiteY234" fmla="*/ 1132017 h 1132016"/>
                    <a:gd name="connsiteX235" fmla="*/ 2946712 w 4982995"/>
                    <a:gd name="connsiteY235" fmla="*/ 1132017 h 1132016"/>
                    <a:gd name="connsiteX236" fmla="*/ 2904051 w 4982995"/>
                    <a:gd name="connsiteY236" fmla="*/ 1132017 h 1132016"/>
                    <a:gd name="connsiteX237" fmla="*/ 2756000 w 4982995"/>
                    <a:gd name="connsiteY237" fmla="*/ 1132017 h 1132016"/>
                    <a:gd name="connsiteX238" fmla="*/ 2741397 w 4982995"/>
                    <a:gd name="connsiteY238" fmla="*/ 1132017 h 1132016"/>
                    <a:gd name="connsiteX239" fmla="*/ 2726781 w 4982995"/>
                    <a:gd name="connsiteY239" fmla="*/ 1132017 h 1132016"/>
                    <a:gd name="connsiteX240" fmla="*/ 2672862 w 4982995"/>
                    <a:gd name="connsiteY240" fmla="*/ 1132017 h 1132016"/>
                    <a:gd name="connsiteX241" fmla="*/ 2643644 w 4982995"/>
                    <a:gd name="connsiteY241" fmla="*/ 1132017 h 1132016"/>
                    <a:gd name="connsiteX242" fmla="*/ 2589725 w 4982995"/>
                    <a:gd name="connsiteY242" fmla="*/ 1132017 h 1132016"/>
                    <a:gd name="connsiteX243" fmla="*/ 2565287 w 4982995"/>
                    <a:gd name="connsiteY243" fmla="*/ 1132017 h 1132016"/>
                    <a:gd name="connsiteX244" fmla="*/ 2560494 w 4982995"/>
                    <a:gd name="connsiteY244" fmla="*/ 1132017 h 1132016"/>
                    <a:gd name="connsiteX245" fmla="*/ 2542402 w 4982995"/>
                    <a:gd name="connsiteY245" fmla="*/ 1132017 h 1132016"/>
                    <a:gd name="connsiteX246" fmla="*/ 2506575 w 4982995"/>
                    <a:gd name="connsiteY246" fmla="*/ 1132017 h 1132016"/>
                    <a:gd name="connsiteX247" fmla="*/ 2477357 w 4982995"/>
                    <a:gd name="connsiteY247" fmla="*/ 1132017 h 1132016"/>
                    <a:gd name="connsiteX248" fmla="*/ 2466283 w 4982995"/>
                    <a:gd name="connsiteY248" fmla="*/ 1132017 h 1132016"/>
                    <a:gd name="connsiteX249" fmla="*/ 2431008 w 4982995"/>
                    <a:gd name="connsiteY249" fmla="*/ 1132017 h 1132016"/>
                    <a:gd name="connsiteX250" fmla="*/ 2423437 w 4982995"/>
                    <a:gd name="connsiteY250" fmla="*/ 1132017 h 1132016"/>
                    <a:gd name="connsiteX251" fmla="*/ 2408822 w 4982995"/>
                    <a:gd name="connsiteY251" fmla="*/ 1132017 h 1132016"/>
                    <a:gd name="connsiteX252" fmla="*/ 2394219 w 4982995"/>
                    <a:gd name="connsiteY252" fmla="*/ 1132017 h 1132016"/>
                    <a:gd name="connsiteX253" fmla="*/ 2354718 w 4982995"/>
                    <a:gd name="connsiteY253" fmla="*/ 1132017 h 1132016"/>
                    <a:gd name="connsiteX254" fmla="*/ 2312991 w 4982995"/>
                    <a:gd name="connsiteY254" fmla="*/ 1132017 h 1132016"/>
                    <a:gd name="connsiteX255" fmla="*/ 2153643 w 4982995"/>
                    <a:gd name="connsiteY255" fmla="*/ 1132017 h 1132016"/>
                    <a:gd name="connsiteX256" fmla="*/ 2138553 w 4982995"/>
                    <a:gd name="connsiteY256" fmla="*/ 1132017 h 1132016"/>
                    <a:gd name="connsiteX257" fmla="*/ 2124925 w 4982995"/>
                    <a:gd name="connsiteY257" fmla="*/ 1132017 h 1132016"/>
                    <a:gd name="connsiteX258" fmla="*/ 2117130 w 4982995"/>
                    <a:gd name="connsiteY258" fmla="*/ 1132017 h 1132016"/>
                    <a:gd name="connsiteX259" fmla="*/ 2111455 w 4982995"/>
                    <a:gd name="connsiteY259" fmla="*/ 1132017 h 1132016"/>
                    <a:gd name="connsiteX260" fmla="*/ 2060525 w 4982995"/>
                    <a:gd name="connsiteY260" fmla="*/ 1132017 h 1132016"/>
                    <a:gd name="connsiteX261" fmla="*/ 2050992 w 4982995"/>
                    <a:gd name="connsiteY261" fmla="*/ 1132017 h 1132016"/>
                    <a:gd name="connsiteX262" fmla="*/ 1944562 w 4982995"/>
                    <a:gd name="connsiteY262" fmla="*/ 1132017 h 1132016"/>
                    <a:gd name="connsiteX263" fmla="*/ 1935648 w 4982995"/>
                    <a:gd name="connsiteY263" fmla="*/ 1132017 h 1132016"/>
                    <a:gd name="connsiteX264" fmla="*/ 1847138 w 4982995"/>
                    <a:gd name="connsiteY264" fmla="*/ 1132017 h 1132016"/>
                    <a:gd name="connsiteX265" fmla="*/ 1801343 w 4982995"/>
                    <a:gd name="connsiteY265" fmla="*/ 1132017 h 1132016"/>
                    <a:gd name="connsiteX266" fmla="*/ 1730306 w 4982995"/>
                    <a:gd name="connsiteY266" fmla="*/ 1132017 h 1132016"/>
                    <a:gd name="connsiteX267" fmla="*/ 1629894 w 4982995"/>
                    <a:gd name="connsiteY267" fmla="*/ 1132017 h 1132016"/>
                    <a:gd name="connsiteX268" fmla="*/ 1553893 w 4982995"/>
                    <a:gd name="connsiteY268" fmla="*/ 1132017 h 1132016"/>
                    <a:gd name="connsiteX269" fmla="*/ 1367367 w 4982995"/>
                    <a:gd name="connsiteY269" fmla="*/ 1132017 h 1132016"/>
                    <a:gd name="connsiteX270" fmla="*/ 1365419 w 4982995"/>
                    <a:gd name="connsiteY270" fmla="*/ 1132017 h 1132016"/>
                    <a:gd name="connsiteX271" fmla="*/ 1233484 w 4982995"/>
                    <a:gd name="connsiteY271" fmla="*/ 1132017 h 1132016"/>
                    <a:gd name="connsiteX272" fmla="*/ 1159708 w 4982995"/>
                    <a:gd name="connsiteY272" fmla="*/ 1132017 h 1132016"/>
                    <a:gd name="connsiteX273" fmla="*/ 1114585 w 4982995"/>
                    <a:gd name="connsiteY273" fmla="*/ 1132017 h 1132016"/>
                    <a:gd name="connsiteX274" fmla="*/ 1086065 w 4982995"/>
                    <a:gd name="connsiteY274" fmla="*/ 1132017 h 1132016"/>
                    <a:gd name="connsiteX275" fmla="*/ 865291 w 4982995"/>
                    <a:gd name="connsiteY275" fmla="*/ 1132017 h 1132016"/>
                    <a:gd name="connsiteX276" fmla="*/ 825750 w 4982995"/>
                    <a:gd name="connsiteY276" fmla="*/ 1132017 h 1132016"/>
                    <a:gd name="connsiteX277" fmla="*/ 778467 w 4982995"/>
                    <a:gd name="connsiteY277" fmla="*/ 1132017 h 1132016"/>
                    <a:gd name="connsiteX278" fmla="*/ 736030 w 4982995"/>
                    <a:gd name="connsiteY278" fmla="*/ 1132017 h 1132016"/>
                    <a:gd name="connsiteX279" fmla="*/ 578485 w 4982995"/>
                    <a:gd name="connsiteY279" fmla="*/ 1132017 h 1132016"/>
                    <a:gd name="connsiteX280" fmla="*/ 461350 w 4982995"/>
                    <a:gd name="connsiteY280" fmla="*/ 1132017 h 1132016"/>
                    <a:gd name="connsiteX281" fmla="*/ 437373 w 4982995"/>
                    <a:gd name="connsiteY281" fmla="*/ 1132017 h 1132016"/>
                    <a:gd name="connsiteX282" fmla="*/ 394277 w 4982995"/>
                    <a:gd name="connsiteY282" fmla="*/ 1132017 h 1132016"/>
                    <a:gd name="connsiteX283" fmla="*/ 338395 w 4982995"/>
                    <a:gd name="connsiteY283" fmla="*/ 1132017 h 1132016"/>
                    <a:gd name="connsiteX284" fmla="*/ 301633 w 4982995"/>
                    <a:gd name="connsiteY284" fmla="*/ 1132017 h 1132016"/>
                    <a:gd name="connsiteX285" fmla="*/ 169922 w 4982995"/>
                    <a:gd name="connsiteY285" fmla="*/ 1132017 h 1132016"/>
                    <a:gd name="connsiteX286" fmla="*/ 132172 w 4982995"/>
                    <a:gd name="connsiteY286" fmla="*/ 1132017 h 1132016"/>
                    <a:gd name="connsiteX287" fmla="*/ 14300 w 4982995"/>
                    <a:gd name="connsiteY287" fmla="*/ 1132017 h 1132016"/>
                    <a:gd name="connsiteX288" fmla="*/ 14300 w 4982995"/>
                    <a:gd name="connsiteY288" fmla="*/ 597801 h 1132016"/>
                    <a:gd name="connsiteX289" fmla="*/ 0 w 4982995"/>
                    <a:gd name="connsiteY289" fmla="*/ 597801 h 1132016"/>
                    <a:gd name="connsiteX290" fmla="*/ 0 w 4982995"/>
                    <a:gd name="connsiteY290" fmla="*/ 592060 h 1132016"/>
                    <a:gd name="connsiteX291" fmla="*/ 315932 w 4982995"/>
                    <a:gd name="connsiteY291" fmla="*/ 592060 h 1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4982995" h="1132016">
                      <a:moveTo>
                        <a:pt x="315932" y="592060"/>
                      </a:moveTo>
                      <a:lnTo>
                        <a:pt x="315932" y="597801"/>
                      </a:lnTo>
                      <a:lnTo>
                        <a:pt x="301633" y="597801"/>
                      </a:lnTo>
                      <a:lnTo>
                        <a:pt x="301633" y="836204"/>
                      </a:lnTo>
                      <a:lnTo>
                        <a:pt x="326058" y="672827"/>
                      </a:lnTo>
                      <a:lnTo>
                        <a:pt x="394277" y="672827"/>
                      </a:lnTo>
                      <a:lnTo>
                        <a:pt x="394277" y="487684"/>
                      </a:lnTo>
                      <a:lnTo>
                        <a:pt x="385850" y="487684"/>
                      </a:lnTo>
                      <a:lnTo>
                        <a:pt x="385850" y="470935"/>
                      </a:lnTo>
                      <a:lnTo>
                        <a:pt x="418965" y="470935"/>
                      </a:lnTo>
                      <a:lnTo>
                        <a:pt x="418965" y="398819"/>
                      </a:lnTo>
                      <a:lnTo>
                        <a:pt x="423007" y="398819"/>
                      </a:lnTo>
                      <a:lnTo>
                        <a:pt x="423007" y="470935"/>
                      </a:lnTo>
                      <a:lnTo>
                        <a:pt x="445892" y="470935"/>
                      </a:lnTo>
                      <a:lnTo>
                        <a:pt x="445892" y="411854"/>
                      </a:lnTo>
                      <a:lnTo>
                        <a:pt x="449934" y="411854"/>
                      </a:lnTo>
                      <a:lnTo>
                        <a:pt x="449934" y="470935"/>
                      </a:lnTo>
                      <a:lnTo>
                        <a:pt x="587913" y="470935"/>
                      </a:lnTo>
                      <a:lnTo>
                        <a:pt x="587913" y="487684"/>
                      </a:lnTo>
                      <a:lnTo>
                        <a:pt x="578485" y="487684"/>
                      </a:lnTo>
                      <a:lnTo>
                        <a:pt x="578485" y="863342"/>
                      </a:lnTo>
                      <a:lnTo>
                        <a:pt x="664782" y="863342"/>
                      </a:lnTo>
                      <a:lnTo>
                        <a:pt x="664782" y="777031"/>
                      </a:lnTo>
                      <a:lnTo>
                        <a:pt x="736030" y="777031"/>
                      </a:lnTo>
                      <a:lnTo>
                        <a:pt x="736030" y="695079"/>
                      </a:lnTo>
                      <a:lnTo>
                        <a:pt x="825750" y="695079"/>
                      </a:lnTo>
                      <a:lnTo>
                        <a:pt x="825750" y="281579"/>
                      </a:lnTo>
                      <a:lnTo>
                        <a:pt x="817534" y="281579"/>
                      </a:lnTo>
                      <a:lnTo>
                        <a:pt x="817534" y="261288"/>
                      </a:lnTo>
                      <a:lnTo>
                        <a:pt x="835455" y="261288"/>
                      </a:lnTo>
                      <a:lnTo>
                        <a:pt x="835455" y="235323"/>
                      </a:lnTo>
                      <a:lnTo>
                        <a:pt x="856074" y="235323"/>
                      </a:lnTo>
                      <a:lnTo>
                        <a:pt x="856074" y="225566"/>
                      </a:lnTo>
                      <a:lnTo>
                        <a:pt x="856074" y="195874"/>
                      </a:lnTo>
                      <a:lnTo>
                        <a:pt x="856074" y="170106"/>
                      </a:lnTo>
                      <a:lnTo>
                        <a:pt x="880960" y="170106"/>
                      </a:lnTo>
                      <a:lnTo>
                        <a:pt x="880960" y="124074"/>
                      </a:lnTo>
                      <a:lnTo>
                        <a:pt x="883962" y="124074"/>
                      </a:lnTo>
                      <a:lnTo>
                        <a:pt x="886951" y="124074"/>
                      </a:lnTo>
                      <a:lnTo>
                        <a:pt x="886951" y="170106"/>
                      </a:lnTo>
                      <a:lnTo>
                        <a:pt x="900355" y="170106"/>
                      </a:lnTo>
                      <a:lnTo>
                        <a:pt x="908466" y="195874"/>
                      </a:lnTo>
                      <a:lnTo>
                        <a:pt x="962754" y="195874"/>
                      </a:lnTo>
                      <a:lnTo>
                        <a:pt x="962754" y="235323"/>
                      </a:lnTo>
                      <a:lnTo>
                        <a:pt x="1104867" y="235323"/>
                      </a:lnTo>
                      <a:lnTo>
                        <a:pt x="1104867" y="261288"/>
                      </a:lnTo>
                      <a:lnTo>
                        <a:pt x="1122788" y="261288"/>
                      </a:lnTo>
                      <a:lnTo>
                        <a:pt x="1122788" y="281579"/>
                      </a:lnTo>
                      <a:lnTo>
                        <a:pt x="1114585" y="281579"/>
                      </a:lnTo>
                      <a:lnTo>
                        <a:pt x="1114585" y="550623"/>
                      </a:lnTo>
                      <a:lnTo>
                        <a:pt x="1233484" y="550623"/>
                      </a:lnTo>
                      <a:lnTo>
                        <a:pt x="1233484" y="683611"/>
                      </a:lnTo>
                      <a:lnTo>
                        <a:pt x="1365419" y="683611"/>
                      </a:lnTo>
                      <a:lnTo>
                        <a:pt x="1365419" y="499929"/>
                      </a:lnTo>
                      <a:lnTo>
                        <a:pt x="1344127" y="499929"/>
                      </a:lnTo>
                      <a:lnTo>
                        <a:pt x="1344127" y="481074"/>
                      </a:lnTo>
                      <a:lnTo>
                        <a:pt x="1381575" y="481074"/>
                      </a:lnTo>
                      <a:lnTo>
                        <a:pt x="1381575" y="429907"/>
                      </a:lnTo>
                      <a:lnTo>
                        <a:pt x="1541924" y="429907"/>
                      </a:lnTo>
                      <a:lnTo>
                        <a:pt x="1541924" y="481074"/>
                      </a:lnTo>
                      <a:lnTo>
                        <a:pt x="1594316" y="481074"/>
                      </a:lnTo>
                      <a:lnTo>
                        <a:pt x="1594316" y="429907"/>
                      </a:lnTo>
                      <a:lnTo>
                        <a:pt x="1621243" y="429907"/>
                      </a:lnTo>
                      <a:lnTo>
                        <a:pt x="1621243" y="481074"/>
                      </a:lnTo>
                      <a:lnTo>
                        <a:pt x="1629894" y="481074"/>
                      </a:lnTo>
                      <a:lnTo>
                        <a:pt x="1629894" y="225263"/>
                      </a:lnTo>
                      <a:lnTo>
                        <a:pt x="1596502" y="225263"/>
                      </a:lnTo>
                      <a:lnTo>
                        <a:pt x="1596502" y="214295"/>
                      </a:lnTo>
                      <a:lnTo>
                        <a:pt x="1629894" y="214295"/>
                      </a:lnTo>
                      <a:lnTo>
                        <a:pt x="1629894" y="194689"/>
                      </a:lnTo>
                      <a:lnTo>
                        <a:pt x="1672200" y="194689"/>
                      </a:lnTo>
                      <a:lnTo>
                        <a:pt x="1672200" y="162469"/>
                      </a:lnTo>
                      <a:lnTo>
                        <a:pt x="1950329" y="162469"/>
                      </a:lnTo>
                      <a:lnTo>
                        <a:pt x="1950329" y="144470"/>
                      </a:lnTo>
                      <a:lnTo>
                        <a:pt x="1944562" y="144470"/>
                      </a:lnTo>
                      <a:lnTo>
                        <a:pt x="1944562" y="137333"/>
                      </a:lnTo>
                      <a:lnTo>
                        <a:pt x="2040998" y="137333"/>
                      </a:lnTo>
                      <a:lnTo>
                        <a:pt x="2040998" y="144470"/>
                      </a:lnTo>
                      <a:lnTo>
                        <a:pt x="2035244" y="144470"/>
                      </a:lnTo>
                      <a:lnTo>
                        <a:pt x="2035244" y="169198"/>
                      </a:lnTo>
                      <a:lnTo>
                        <a:pt x="2079143" y="169198"/>
                      </a:lnTo>
                      <a:lnTo>
                        <a:pt x="2079143" y="191437"/>
                      </a:lnTo>
                      <a:lnTo>
                        <a:pt x="2069649" y="191437"/>
                      </a:lnTo>
                      <a:lnTo>
                        <a:pt x="2069649" y="199587"/>
                      </a:lnTo>
                      <a:lnTo>
                        <a:pt x="2060525" y="199587"/>
                      </a:lnTo>
                      <a:lnTo>
                        <a:pt x="2060525" y="214295"/>
                      </a:lnTo>
                      <a:lnTo>
                        <a:pt x="2093917" y="214295"/>
                      </a:lnTo>
                      <a:lnTo>
                        <a:pt x="2093917" y="225263"/>
                      </a:lnTo>
                      <a:lnTo>
                        <a:pt x="2060525" y="225263"/>
                      </a:lnTo>
                      <a:lnTo>
                        <a:pt x="2060525" y="304463"/>
                      </a:lnTo>
                      <a:lnTo>
                        <a:pt x="2061881" y="304463"/>
                      </a:lnTo>
                      <a:lnTo>
                        <a:pt x="2061881" y="312601"/>
                      </a:lnTo>
                      <a:lnTo>
                        <a:pt x="2060525" y="312601"/>
                      </a:lnTo>
                      <a:lnTo>
                        <a:pt x="2060525" y="413935"/>
                      </a:lnTo>
                      <a:lnTo>
                        <a:pt x="2061881" y="413935"/>
                      </a:lnTo>
                      <a:lnTo>
                        <a:pt x="2061881" y="422072"/>
                      </a:lnTo>
                      <a:lnTo>
                        <a:pt x="2060525" y="422072"/>
                      </a:lnTo>
                      <a:lnTo>
                        <a:pt x="2060525" y="459954"/>
                      </a:lnTo>
                      <a:lnTo>
                        <a:pt x="2197897" y="459954"/>
                      </a:lnTo>
                      <a:lnTo>
                        <a:pt x="2197897" y="577312"/>
                      </a:lnTo>
                      <a:lnTo>
                        <a:pt x="2322946" y="577312"/>
                      </a:lnTo>
                      <a:lnTo>
                        <a:pt x="2322946" y="205591"/>
                      </a:lnTo>
                      <a:lnTo>
                        <a:pt x="2310187" y="205591"/>
                      </a:lnTo>
                      <a:lnTo>
                        <a:pt x="2310187" y="179112"/>
                      </a:lnTo>
                      <a:lnTo>
                        <a:pt x="2338048" y="179112"/>
                      </a:lnTo>
                      <a:lnTo>
                        <a:pt x="2338048" y="145220"/>
                      </a:lnTo>
                      <a:lnTo>
                        <a:pt x="2370110" y="145220"/>
                      </a:lnTo>
                      <a:lnTo>
                        <a:pt x="2370110" y="132474"/>
                      </a:lnTo>
                      <a:lnTo>
                        <a:pt x="2370110" y="93724"/>
                      </a:lnTo>
                      <a:lnTo>
                        <a:pt x="2370110" y="60095"/>
                      </a:lnTo>
                      <a:lnTo>
                        <a:pt x="2408809" y="60095"/>
                      </a:lnTo>
                      <a:lnTo>
                        <a:pt x="2408809" y="0"/>
                      </a:lnTo>
                      <a:lnTo>
                        <a:pt x="2413456" y="0"/>
                      </a:lnTo>
                      <a:lnTo>
                        <a:pt x="2418104" y="0"/>
                      </a:lnTo>
                      <a:lnTo>
                        <a:pt x="2418104" y="60095"/>
                      </a:lnTo>
                      <a:lnTo>
                        <a:pt x="2438961" y="60095"/>
                      </a:lnTo>
                      <a:lnTo>
                        <a:pt x="2451575" y="93724"/>
                      </a:lnTo>
                      <a:lnTo>
                        <a:pt x="2535990" y="93724"/>
                      </a:lnTo>
                      <a:lnTo>
                        <a:pt x="2535990" y="145220"/>
                      </a:lnTo>
                      <a:lnTo>
                        <a:pt x="2756961" y="145220"/>
                      </a:lnTo>
                      <a:lnTo>
                        <a:pt x="2756961" y="179112"/>
                      </a:lnTo>
                      <a:lnTo>
                        <a:pt x="2784809" y="179112"/>
                      </a:lnTo>
                      <a:lnTo>
                        <a:pt x="2784809" y="205591"/>
                      </a:lnTo>
                      <a:lnTo>
                        <a:pt x="2772050" y="205591"/>
                      </a:lnTo>
                      <a:lnTo>
                        <a:pt x="2772050" y="925491"/>
                      </a:lnTo>
                      <a:lnTo>
                        <a:pt x="2797107" y="925491"/>
                      </a:lnTo>
                      <a:lnTo>
                        <a:pt x="2797107" y="545817"/>
                      </a:lnTo>
                      <a:lnTo>
                        <a:pt x="2949372" y="545817"/>
                      </a:lnTo>
                      <a:lnTo>
                        <a:pt x="2949372" y="779296"/>
                      </a:lnTo>
                      <a:lnTo>
                        <a:pt x="3105468" y="779296"/>
                      </a:lnTo>
                      <a:lnTo>
                        <a:pt x="3105468" y="580196"/>
                      </a:lnTo>
                      <a:lnTo>
                        <a:pt x="3124706" y="580196"/>
                      </a:lnTo>
                      <a:lnTo>
                        <a:pt x="3124706" y="514808"/>
                      </a:lnTo>
                      <a:lnTo>
                        <a:pt x="3113290" y="514808"/>
                      </a:lnTo>
                      <a:lnTo>
                        <a:pt x="3113290" y="508238"/>
                      </a:lnTo>
                      <a:lnTo>
                        <a:pt x="3163799" y="508238"/>
                      </a:lnTo>
                      <a:lnTo>
                        <a:pt x="3163799" y="487684"/>
                      </a:lnTo>
                      <a:lnTo>
                        <a:pt x="3169184" y="487684"/>
                      </a:lnTo>
                      <a:lnTo>
                        <a:pt x="3169184" y="508238"/>
                      </a:lnTo>
                      <a:lnTo>
                        <a:pt x="3185353" y="508238"/>
                      </a:lnTo>
                      <a:lnTo>
                        <a:pt x="3185353" y="402716"/>
                      </a:lnTo>
                      <a:lnTo>
                        <a:pt x="3189382" y="402716"/>
                      </a:lnTo>
                      <a:lnTo>
                        <a:pt x="3189382" y="508238"/>
                      </a:lnTo>
                      <a:lnTo>
                        <a:pt x="3210437" y="508238"/>
                      </a:lnTo>
                      <a:lnTo>
                        <a:pt x="3210437" y="514808"/>
                      </a:lnTo>
                      <a:lnTo>
                        <a:pt x="3198047" y="514808"/>
                      </a:lnTo>
                      <a:lnTo>
                        <a:pt x="3198047" y="580196"/>
                      </a:lnTo>
                      <a:lnTo>
                        <a:pt x="3301066" y="580196"/>
                      </a:lnTo>
                      <a:lnTo>
                        <a:pt x="3301066" y="628045"/>
                      </a:lnTo>
                      <a:lnTo>
                        <a:pt x="3558839" y="628045"/>
                      </a:lnTo>
                      <a:lnTo>
                        <a:pt x="3558839" y="293969"/>
                      </a:lnTo>
                      <a:lnTo>
                        <a:pt x="3697989" y="293969"/>
                      </a:lnTo>
                      <a:lnTo>
                        <a:pt x="3697989" y="271348"/>
                      </a:lnTo>
                      <a:lnTo>
                        <a:pt x="3690089" y="271348"/>
                      </a:lnTo>
                      <a:lnTo>
                        <a:pt x="3690089" y="263408"/>
                      </a:lnTo>
                      <a:lnTo>
                        <a:pt x="3795479" y="263408"/>
                      </a:lnTo>
                      <a:lnTo>
                        <a:pt x="3795479" y="271348"/>
                      </a:lnTo>
                      <a:lnTo>
                        <a:pt x="3787197" y="271348"/>
                      </a:lnTo>
                      <a:lnTo>
                        <a:pt x="3787197" y="293969"/>
                      </a:lnTo>
                      <a:lnTo>
                        <a:pt x="3787197" y="330363"/>
                      </a:lnTo>
                      <a:lnTo>
                        <a:pt x="3787197" y="762877"/>
                      </a:lnTo>
                      <a:lnTo>
                        <a:pt x="3852809" y="762877"/>
                      </a:lnTo>
                      <a:lnTo>
                        <a:pt x="3852809" y="599460"/>
                      </a:lnTo>
                      <a:lnTo>
                        <a:pt x="3829490" y="599460"/>
                      </a:lnTo>
                      <a:lnTo>
                        <a:pt x="3829490" y="584660"/>
                      </a:lnTo>
                      <a:lnTo>
                        <a:pt x="3994579" y="584660"/>
                      </a:lnTo>
                      <a:lnTo>
                        <a:pt x="3994579" y="485933"/>
                      </a:lnTo>
                      <a:lnTo>
                        <a:pt x="4026075" y="485933"/>
                      </a:lnTo>
                      <a:lnTo>
                        <a:pt x="4026075" y="465655"/>
                      </a:lnTo>
                      <a:lnTo>
                        <a:pt x="4096374" y="465655"/>
                      </a:lnTo>
                      <a:lnTo>
                        <a:pt x="4096374" y="485933"/>
                      </a:lnTo>
                      <a:lnTo>
                        <a:pt x="4153572" y="485933"/>
                      </a:lnTo>
                      <a:lnTo>
                        <a:pt x="4153572" y="838443"/>
                      </a:lnTo>
                      <a:lnTo>
                        <a:pt x="4242872" y="838443"/>
                      </a:lnTo>
                      <a:lnTo>
                        <a:pt x="4242872" y="469605"/>
                      </a:lnTo>
                      <a:lnTo>
                        <a:pt x="4218486" y="469605"/>
                      </a:lnTo>
                      <a:lnTo>
                        <a:pt x="4218486" y="461600"/>
                      </a:lnTo>
                      <a:lnTo>
                        <a:pt x="4242872" y="461600"/>
                      </a:lnTo>
                      <a:lnTo>
                        <a:pt x="4242872" y="447274"/>
                      </a:lnTo>
                      <a:lnTo>
                        <a:pt x="4273788" y="447274"/>
                      </a:lnTo>
                      <a:lnTo>
                        <a:pt x="4273788" y="423731"/>
                      </a:lnTo>
                      <a:lnTo>
                        <a:pt x="4526571" y="423731"/>
                      </a:lnTo>
                      <a:lnTo>
                        <a:pt x="4526571" y="447274"/>
                      </a:lnTo>
                      <a:lnTo>
                        <a:pt x="4557474" y="447274"/>
                      </a:lnTo>
                      <a:lnTo>
                        <a:pt x="4557474" y="461600"/>
                      </a:lnTo>
                      <a:lnTo>
                        <a:pt x="4581860" y="461600"/>
                      </a:lnTo>
                      <a:lnTo>
                        <a:pt x="4581860" y="469605"/>
                      </a:lnTo>
                      <a:lnTo>
                        <a:pt x="4557474" y="469605"/>
                      </a:lnTo>
                      <a:lnTo>
                        <a:pt x="4557474" y="783496"/>
                      </a:lnTo>
                      <a:lnTo>
                        <a:pt x="4598819" y="783496"/>
                      </a:lnTo>
                      <a:lnTo>
                        <a:pt x="4598819" y="726786"/>
                      </a:lnTo>
                      <a:lnTo>
                        <a:pt x="4644601" y="726786"/>
                      </a:lnTo>
                      <a:lnTo>
                        <a:pt x="4644601" y="589611"/>
                      </a:lnTo>
                      <a:lnTo>
                        <a:pt x="4813799" y="589611"/>
                      </a:lnTo>
                      <a:lnTo>
                        <a:pt x="4813799" y="726786"/>
                      </a:lnTo>
                      <a:lnTo>
                        <a:pt x="4853880" y="726786"/>
                      </a:lnTo>
                      <a:lnTo>
                        <a:pt x="4853880" y="749525"/>
                      </a:lnTo>
                      <a:lnTo>
                        <a:pt x="4865282" y="749525"/>
                      </a:lnTo>
                      <a:lnTo>
                        <a:pt x="4865282" y="799323"/>
                      </a:lnTo>
                      <a:lnTo>
                        <a:pt x="4909497" y="799323"/>
                      </a:lnTo>
                      <a:lnTo>
                        <a:pt x="4909497" y="891138"/>
                      </a:lnTo>
                      <a:lnTo>
                        <a:pt x="4982996" y="891138"/>
                      </a:lnTo>
                      <a:lnTo>
                        <a:pt x="4982996" y="1132017"/>
                      </a:lnTo>
                      <a:lnTo>
                        <a:pt x="4909497" y="1132017"/>
                      </a:lnTo>
                      <a:lnTo>
                        <a:pt x="4865282" y="1132017"/>
                      </a:lnTo>
                      <a:lnTo>
                        <a:pt x="4853880" y="1132017"/>
                      </a:lnTo>
                      <a:lnTo>
                        <a:pt x="4825491" y="1132017"/>
                      </a:lnTo>
                      <a:lnTo>
                        <a:pt x="4760485" y="1132017"/>
                      </a:lnTo>
                      <a:lnTo>
                        <a:pt x="4741906" y="1132017"/>
                      </a:lnTo>
                      <a:lnTo>
                        <a:pt x="4735244" y="1132017"/>
                      </a:lnTo>
                      <a:lnTo>
                        <a:pt x="4636371" y="1132017"/>
                      </a:lnTo>
                      <a:lnTo>
                        <a:pt x="4614475" y="1132017"/>
                      </a:lnTo>
                      <a:lnTo>
                        <a:pt x="4598819" y="1132017"/>
                      </a:lnTo>
                      <a:lnTo>
                        <a:pt x="4557474" y="1132017"/>
                      </a:lnTo>
                      <a:lnTo>
                        <a:pt x="4499249" y="1132017"/>
                      </a:lnTo>
                      <a:lnTo>
                        <a:pt x="4466239" y="1132017"/>
                      </a:lnTo>
                      <a:lnTo>
                        <a:pt x="4453164" y="1132017"/>
                      </a:lnTo>
                      <a:lnTo>
                        <a:pt x="4428502" y="1132017"/>
                      </a:lnTo>
                      <a:lnTo>
                        <a:pt x="4341230" y="1132017"/>
                      </a:lnTo>
                      <a:lnTo>
                        <a:pt x="4242872" y="1132017"/>
                      </a:lnTo>
                      <a:lnTo>
                        <a:pt x="4153572" y="1132017"/>
                      </a:lnTo>
                      <a:lnTo>
                        <a:pt x="4096374" y="1132017"/>
                      </a:lnTo>
                      <a:lnTo>
                        <a:pt x="4026075" y="1132017"/>
                      </a:lnTo>
                      <a:lnTo>
                        <a:pt x="3994579" y="1132017"/>
                      </a:lnTo>
                      <a:lnTo>
                        <a:pt x="3871414" y="1132017"/>
                      </a:lnTo>
                      <a:lnTo>
                        <a:pt x="3852809" y="1132017"/>
                      </a:lnTo>
                      <a:lnTo>
                        <a:pt x="3787197" y="1132017"/>
                      </a:lnTo>
                      <a:lnTo>
                        <a:pt x="3677159" y="1132017"/>
                      </a:lnTo>
                      <a:lnTo>
                        <a:pt x="3622950" y="1132017"/>
                      </a:lnTo>
                      <a:lnTo>
                        <a:pt x="3611099" y="1132017"/>
                      </a:lnTo>
                      <a:lnTo>
                        <a:pt x="3558839" y="1132017"/>
                      </a:lnTo>
                      <a:lnTo>
                        <a:pt x="3301066" y="1132017"/>
                      </a:lnTo>
                      <a:lnTo>
                        <a:pt x="3241538" y="1132017"/>
                      </a:lnTo>
                      <a:lnTo>
                        <a:pt x="3141046" y="1132017"/>
                      </a:lnTo>
                      <a:lnTo>
                        <a:pt x="3105468" y="1132017"/>
                      </a:lnTo>
                      <a:lnTo>
                        <a:pt x="2946712" y="1132017"/>
                      </a:lnTo>
                      <a:lnTo>
                        <a:pt x="2904051" y="1132017"/>
                      </a:lnTo>
                      <a:lnTo>
                        <a:pt x="2756000" y="1132017"/>
                      </a:lnTo>
                      <a:lnTo>
                        <a:pt x="2741397" y="1132017"/>
                      </a:lnTo>
                      <a:lnTo>
                        <a:pt x="2726781" y="1132017"/>
                      </a:lnTo>
                      <a:lnTo>
                        <a:pt x="2672862" y="1132017"/>
                      </a:lnTo>
                      <a:lnTo>
                        <a:pt x="2643644" y="1132017"/>
                      </a:lnTo>
                      <a:lnTo>
                        <a:pt x="2589725" y="1132017"/>
                      </a:lnTo>
                      <a:lnTo>
                        <a:pt x="2565287" y="1132017"/>
                      </a:lnTo>
                      <a:lnTo>
                        <a:pt x="2560494" y="1132017"/>
                      </a:lnTo>
                      <a:lnTo>
                        <a:pt x="2542402" y="1132017"/>
                      </a:lnTo>
                      <a:lnTo>
                        <a:pt x="2506575" y="1132017"/>
                      </a:lnTo>
                      <a:lnTo>
                        <a:pt x="2477357" y="1132017"/>
                      </a:lnTo>
                      <a:lnTo>
                        <a:pt x="2466283" y="1132017"/>
                      </a:lnTo>
                      <a:lnTo>
                        <a:pt x="2431008" y="1132017"/>
                      </a:lnTo>
                      <a:lnTo>
                        <a:pt x="2423437" y="1132017"/>
                      </a:lnTo>
                      <a:lnTo>
                        <a:pt x="2408822" y="1132017"/>
                      </a:lnTo>
                      <a:lnTo>
                        <a:pt x="2394219" y="1132017"/>
                      </a:lnTo>
                      <a:lnTo>
                        <a:pt x="2354718" y="1132017"/>
                      </a:lnTo>
                      <a:lnTo>
                        <a:pt x="2312991" y="1132017"/>
                      </a:lnTo>
                      <a:lnTo>
                        <a:pt x="2153643" y="1132017"/>
                      </a:lnTo>
                      <a:lnTo>
                        <a:pt x="2138553" y="1132017"/>
                      </a:lnTo>
                      <a:lnTo>
                        <a:pt x="2124925" y="1132017"/>
                      </a:lnTo>
                      <a:lnTo>
                        <a:pt x="2117130" y="1132017"/>
                      </a:lnTo>
                      <a:lnTo>
                        <a:pt x="2111455" y="1132017"/>
                      </a:lnTo>
                      <a:lnTo>
                        <a:pt x="2060525" y="1132017"/>
                      </a:lnTo>
                      <a:lnTo>
                        <a:pt x="2050992" y="1132017"/>
                      </a:lnTo>
                      <a:lnTo>
                        <a:pt x="1944562" y="1132017"/>
                      </a:lnTo>
                      <a:lnTo>
                        <a:pt x="1935648" y="1132017"/>
                      </a:lnTo>
                      <a:lnTo>
                        <a:pt x="1847138" y="1132017"/>
                      </a:lnTo>
                      <a:lnTo>
                        <a:pt x="1801343" y="1132017"/>
                      </a:lnTo>
                      <a:lnTo>
                        <a:pt x="1730306" y="1132017"/>
                      </a:lnTo>
                      <a:lnTo>
                        <a:pt x="1629894" y="1132017"/>
                      </a:lnTo>
                      <a:lnTo>
                        <a:pt x="1553893" y="1132017"/>
                      </a:lnTo>
                      <a:lnTo>
                        <a:pt x="1367367" y="1132017"/>
                      </a:lnTo>
                      <a:lnTo>
                        <a:pt x="1365419" y="1132017"/>
                      </a:lnTo>
                      <a:lnTo>
                        <a:pt x="1233484" y="1132017"/>
                      </a:lnTo>
                      <a:lnTo>
                        <a:pt x="1159708" y="1132017"/>
                      </a:lnTo>
                      <a:lnTo>
                        <a:pt x="1114585" y="1132017"/>
                      </a:lnTo>
                      <a:lnTo>
                        <a:pt x="1086065" y="1132017"/>
                      </a:lnTo>
                      <a:lnTo>
                        <a:pt x="865291" y="1132017"/>
                      </a:lnTo>
                      <a:lnTo>
                        <a:pt x="825750" y="1132017"/>
                      </a:lnTo>
                      <a:lnTo>
                        <a:pt x="778467" y="1132017"/>
                      </a:lnTo>
                      <a:lnTo>
                        <a:pt x="736030" y="1132017"/>
                      </a:lnTo>
                      <a:lnTo>
                        <a:pt x="578485" y="1132017"/>
                      </a:lnTo>
                      <a:lnTo>
                        <a:pt x="461350" y="1132017"/>
                      </a:lnTo>
                      <a:lnTo>
                        <a:pt x="437373" y="1132017"/>
                      </a:lnTo>
                      <a:lnTo>
                        <a:pt x="394277" y="1132017"/>
                      </a:lnTo>
                      <a:lnTo>
                        <a:pt x="338395" y="1132017"/>
                      </a:lnTo>
                      <a:lnTo>
                        <a:pt x="301633" y="1132017"/>
                      </a:lnTo>
                      <a:lnTo>
                        <a:pt x="169922" y="1132017"/>
                      </a:lnTo>
                      <a:lnTo>
                        <a:pt x="132172" y="1132017"/>
                      </a:lnTo>
                      <a:lnTo>
                        <a:pt x="14300" y="1132017"/>
                      </a:lnTo>
                      <a:lnTo>
                        <a:pt x="14300" y="597801"/>
                      </a:lnTo>
                      <a:lnTo>
                        <a:pt x="0" y="597801"/>
                      </a:lnTo>
                      <a:lnTo>
                        <a:pt x="0" y="592060"/>
                      </a:lnTo>
                      <a:lnTo>
                        <a:pt x="315932" y="592060"/>
                      </a:lnTo>
                      <a:close/>
                    </a:path>
                  </a:pathLst>
                </a:custGeom>
                <a:solidFill>
                  <a:srgbClr val="C5B4E3">
                    <a:alpha val="4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6" name="Freeform 375">
                  <a:extLst>
                    <a:ext uri="{FF2B5EF4-FFF2-40B4-BE49-F238E27FC236}">
                      <a16:creationId xmlns:a16="http://schemas.microsoft.com/office/drawing/2014/main" id="{E8878475-EE93-BDCA-DB06-C012ACE68D19}"/>
                    </a:ext>
                  </a:extLst>
                </p:cNvPr>
                <p:cNvSpPr/>
                <p:nvPr/>
              </p:nvSpPr>
              <p:spPr>
                <a:xfrm>
                  <a:off x="2434423" y="4743308"/>
                  <a:ext cx="10744" cy="12798"/>
                </a:xfrm>
                <a:custGeom>
                  <a:avLst/>
                  <a:gdLst>
                    <a:gd name="connsiteX0" fmla="*/ 10744 w 10744"/>
                    <a:gd name="connsiteY0" fmla="*/ 6399 h 12798"/>
                    <a:gd name="connsiteX1" fmla="*/ 5372 w 10744"/>
                    <a:gd name="connsiteY1" fmla="*/ 12798 h 12798"/>
                    <a:gd name="connsiteX2" fmla="*/ 0 w 10744"/>
                    <a:gd name="connsiteY2" fmla="*/ 6399 h 12798"/>
                    <a:gd name="connsiteX3" fmla="*/ 5372 w 10744"/>
                    <a:gd name="connsiteY3" fmla="*/ 0 h 12798"/>
                    <a:gd name="connsiteX4" fmla="*/ 10744 w 10744"/>
                    <a:gd name="connsiteY4" fmla="*/ 6399 h 1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4" h="12798">
                      <a:moveTo>
                        <a:pt x="10744" y="6399"/>
                      </a:moveTo>
                      <a:cubicBezTo>
                        <a:pt x="10744" y="9933"/>
                        <a:pt x="8339" y="12798"/>
                        <a:pt x="5372" y="12798"/>
                      </a:cubicBezTo>
                      <a:cubicBezTo>
                        <a:pt x="2405" y="12798"/>
                        <a:pt x="0" y="9933"/>
                        <a:pt x="0" y="6399"/>
                      </a:cubicBezTo>
                      <a:cubicBezTo>
                        <a:pt x="0" y="2865"/>
                        <a:pt x="2405" y="0"/>
                        <a:pt x="5372" y="0"/>
                      </a:cubicBezTo>
                      <a:cubicBezTo>
                        <a:pt x="8339" y="0"/>
                        <a:pt x="10744" y="2865"/>
                        <a:pt x="10744" y="6399"/>
                      </a:cubicBezTo>
                      <a:close/>
                    </a:path>
                  </a:pathLst>
                </a:custGeom>
                <a:solidFill>
                  <a:srgbClr val="A4E1F4"/>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7" name="Freeform 376">
                  <a:extLst>
                    <a:ext uri="{FF2B5EF4-FFF2-40B4-BE49-F238E27FC236}">
                      <a16:creationId xmlns:a16="http://schemas.microsoft.com/office/drawing/2014/main" id="{0F097E8B-D8F9-F1E6-EA9C-599B4410F87F}"/>
                    </a:ext>
                  </a:extLst>
                </p:cNvPr>
                <p:cNvSpPr/>
                <p:nvPr/>
              </p:nvSpPr>
              <p:spPr>
                <a:xfrm>
                  <a:off x="3960928" y="4615337"/>
                  <a:ext cx="16722" cy="16722"/>
                </a:xfrm>
                <a:custGeom>
                  <a:avLst/>
                  <a:gdLst>
                    <a:gd name="connsiteX0" fmla="*/ 0 w 16722"/>
                    <a:gd name="connsiteY0" fmla="*/ 8361 h 16722"/>
                    <a:gd name="connsiteX1" fmla="*/ 8361 w 16722"/>
                    <a:gd name="connsiteY1" fmla="*/ 0 h 16722"/>
                    <a:gd name="connsiteX2" fmla="*/ 16722 w 16722"/>
                    <a:gd name="connsiteY2" fmla="*/ 8361 h 16722"/>
                    <a:gd name="connsiteX3" fmla="*/ 8361 w 16722"/>
                    <a:gd name="connsiteY3" fmla="*/ 16722 h 16722"/>
                    <a:gd name="connsiteX4" fmla="*/ 0 w 16722"/>
                    <a:gd name="connsiteY4" fmla="*/ 8361 h 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2" h="16722">
                      <a:moveTo>
                        <a:pt x="0" y="8361"/>
                      </a:moveTo>
                      <a:cubicBezTo>
                        <a:pt x="0" y="3739"/>
                        <a:pt x="3740" y="0"/>
                        <a:pt x="8361" y="0"/>
                      </a:cubicBezTo>
                      <a:cubicBezTo>
                        <a:pt x="12970" y="0"/>
                        <a:pt x="16722" y="3739"/>
                        <a:pt x="16722" y="8361"/>
                      </a:cubicBezTo>
                      <a:cubicBezTo>
                        <a:pt x="16722" y="12983"/>
                        <a:pt x="12983" y="16722"/>
                        <a:pt x="8361" y="16722"/>
                      </a:cubicBezTo>
                      <a:cubicBezTo>
                        <a:pt x="3740" y="16722"/>
                        <a:pt x="0" y="12983"/>
                        <a:pt x="0" y="8361"/>
                      </a:cubicBezTo>
                      <a:close/>
                    </a:path>
                  </a:pathLst>
                </a:custGeom>
                <a:solidFill>
                  <a:srgbClr val="A4E1F4"/>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296" name="Graphic 32">
                <a:extLst>
                  <a:ext uri="{FF2B5EF4-FFF2-40B4-BE49-F238E27FC236}">
                    <a16:creationId xmlns:a16="http://schemas.microsoft.com/office/drawing/2014/main" id="{FF46177E-AE85-05BB-DD46-8CFF24F491E3}"/>
                  </a:ext>
                </a:extLst>
              </p:cNvPr>
              <p:cNvGrpSpPr/>
              <p:nvPr/>
            </p:nvGrpSpPr>
            <p:grpSpPr>
              <a:xfrm>
                <a:off x="2070773" y="4858059"/>
                <a:ext cx="3622225" cy="607873"/>
                <a:chOff x="2070773" y="4858059"/>
                <a:chExt cx="3622225" cy="607873"/>
              </a:xfrm>
            </p:grpSpPr>
            <p:grpSp>
              <p:nvGrpSpPr>
                <p:cNvPr id="297" name="Graphic 32">
                  <a:extLst>
                    <a:ext uri="{FF2B5EF4-FFF2-40B4-BE49-F238E27FC236}">
                      <a16:creationId xmlns:a16="http://schemas.microsoft.com/office/drawing/2014/main" id="{A023E7D5-9A83-442E-16AE-1DB7EC55D1E6}"/>
                    </a:ext>
                  </a:extLst>
                </p:cNvPr>
                <p:cNvGrpSpPr/>
                <p:nvPr/>
              </p:nvGrpSpPr>
              <p:grpSpPr>
                <a:xfrm>
                  <a:off x="5629901" y="5143575"/>
                  <a:ext cx="63096" cy="67639"/>
                  <a:chOff x="5629901" y="5143575"/>
                  <a:chExt cx="63096" cy="67639"/>
                </a:xfrm>
                <a:solidFill>
                  <a:srgbClr val="FFFFFF"/>
                </a:solidFill>
              </p:grpSpPr>
              <p:sp>
                <p:nvSpPr>
                  <p:cNvPr id="369" name="Freeform 368">
                    <a:extLst>
                      <a:ext uri="{FF2B5EF4-FFF2-40B4-BE49-F238E27FC236}">
                        <a16:creationId xmlns:a16="http://schemas.microsoft.com/office/drawing/2014/main" id="{45B2E4DC-8DEF-F4DA-C768-FA2DB5B1F7E0}"/>
                      </a:ext>
                    </a:extLst>
                  </p:cNvPr>
                  <p:cNvSpPr/>
                  <p:nvPr/>
                </p:nvSpPr>
                <p:spPr>
                  <a:xfrm rot="-10800000">
                    <a:off x="5680963" y="514357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0" name="Freeform 369">
                    <a:extLst>
                      <a:ext uri="{FF2B5EF4-FFF2-40B4-BE49-F238E27FC236}">
                        <a16:creationId xmlns:a16="http://schemas.microsoft.com/office/drawing/2014/main" id="{6CD7F26D-DB68-1073-C874-8834508E1989}"/>
                      </a:ext>
                    </a:extLst>
                  </p:cNvPr>
                  <p:cNvSpPr/>
                  <p:nvPr/>
                </p:nvSpPr>
                <p:spPr>
                  <a:xfrm rot="-10800000">
                    <a:off x="5656789" y="5143575"/>
                    <a:ext cx="12034" cy="12034"/>
                  </a:xfrm>
                  <a:custGeom>
                    <a:avLst/>
                    <a:gdLst>
                      <a:gd name="connsiteX0" fmla="*/ 0 w 12034"/>
                      <a:gd name="connsiteY0" fmla="*/ 0 h 12034"/>
                      <a:gd name="connsiteX1" fmla="*/ 12035 w 12034"/>
                      <a:gd name="connsiteY1" fmla="*/ 0 h 12034"/>
                      <a:gd name="connsiteX2" fmla="*/ 12035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5" y="0"/>
                        </a:lnTo>
                        <a:lnTo>
                          <a:pt x="12035"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1" name="Freeform 370">
                    <a:extLst>
                      <a:ext uri="{FF2B5EF4-FFF2-40B4-BE49-F238E27FC236}">
                        <a16:creationId xmlns:a16="http://schemas.microsoft.com/office/drawing/2014/main" id="{09B22E2C-9213-05A1-21C2-1B6193BA2B6F}"/>
                      </a:ext>
                    </a:extLst>
                  </p:cNvPr>
                  <p:cNvSpPr/>
                  <p:nvPr/>
                </p:nvSpPr>
                <p:spPr>
                  <a:xfrm rot="-10800000">
                    <a:off x="5680963" y="517184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2" name="Freeform 371">
                    <a:extLst>
                      <a:ext uri="{FF2B5EF4-FFF2-40B4-BE49-F238E27FC236}">
                        <a16:creationId xmlns:a16="http://schemas.microsoft.com/office/drawing/2014/main" id="{B5D5FDAB-0A92-A245-E6ED-DDC9FAF57C23}"/>
                      </a:ext>
                    </a:extLst>
                  </p:cNvPr>
                  <p:cNvSpPr/>
                  <p:nvPr/>
                </p:nvSpPr>
                <p:spPr>
                  <a:xfrm rot="-10800000">
                    <a:off x="5656789" y="5171845"/>
                    <a:ext cx="12034" cy="12034"/>
                  </a:xfrm>
                  <a:custGeom>
                    <a:avLst/>
                    <a:gdLst>
                      <a:gd name="connsiteX0" fmla="*/ 0 w 12034"/>
                      <a:gd name="connsiteY0" fmla="*/ 0 h 12034"/>
                      <a:gd name="connsiteX1" fmla="*/ 12035 w 12034"/>
                      <a:gd name="connsiteY1" fmla="*/ 0 h 12034"/>
                      <a:gd name="connsiteX2" fmla="*/ 12035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5" y="0"/>
                        </a:lnTo>
                        <a:lnTo>
                          <a:pt x="12035"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3" name="Freeform 372">
                    <a:extLst>
                      <a:ext uri="{FF2B5EF4-FFF2-40B4-BE49-F238E27FC236}">
                        <a16:creationId xmlns:a16="http://schemas.microsoft.com/office/drawing/2014/main" id="{E3717DE2-AB69-509E-42BC-B956C17E0A3F}"/>
                      </a:ext>
                    </a:extLst>
                  </p:cNvPr>
                  <p:cNvSpPr/>
                  <p:nvPr/>
                </p:nvSpPr>
                <p:spPr>
                  <a:xfrm rot="-10800000">
                    <a:off x="5680963" y="5199180"/>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4" name="Freeform 373">
                    <a:extLst>
                      <a:ext uri="{FF2B5EF4-FFF2-40B4-BE49-F238E27FC236}">
                        <a16:creationId xmlns:a16="http://schemas.microsoft.com/office/drawing/2014/main" id="{D8064D4B-070F-05CF-F8D7-C17DC4EA6C13}"/>
                      </a:ext>
                    </a:extLst>
                  </p:cNvPr>
                  <p:cNvSpPr/>
                  <p:nvPr/>
                </p:nvSpPr>
                <p:spPr>
                  <a:xfrm rot="-10800000">
                    <a:off x="5629901" y="5143575"/>
                    <a:ext cx="12034" cy="12034"/>
                  </a:xfrm>
                  <a:custGeom>
                    <a:avLst/>
                    <a:gdLst>
                      <a:gd name="connsiteX0" fmla="*/ 0 w 12034"/>
                      <a:gd name="connsiteY0" fmla="*/ 0 h 12034"/>
                      <a:gd name="connsiteX1" fmla="*/ 12034 w 12034"/>
                      <a:gd name="connsiteY1" fmla="*/ 0 h 12034"/>
                      <a:gd name="connsiteX2" fmla="*/ 12034 w 12034"/>
                      <a:gd name="connsiteY2" fmla="*/ 12035 h 12034"/>
                      <a:gd name="connsiteX3" fmla="*/ 0 w 12034"/>
                      <a:gd name="connsiteY3" fmla="*/ 12035 h 12034"/>
                    </a:gdLst>
                    <a:ahLst/>
                    <a:cxnLst>
                      <a:cxn ang="0">
                        <a:pos x="connsiteX0" y="connsiteY0"/>
                      </a:cxn>
                      <a:cxn ang="0">
                        <a:pos x="connsiteX1" y="connsiteY1"/>
                      </a:cxn>
                      <a:cxn ang="0">
                        <a:pos x="connsiteX2" y="connsiteY2"/>
                      </a:cxn>
                      <a:cxn ang="0">
                        <a:pos x="connsiteX3" y="connsiteY3"/>
                      </a:cxn>
                    </a:cxnLst>
                    <a:rect l="l" t="t" r="r" b="b"/>
                    <a:pathLst>
                      <a:path w="12034" h="12034">
                        <a:moveTo>
                          <a:pt x="0" y="0"/>
                        </a:moveTo>
                        <a:lnTo>
                          <a:pt x="12034" y="0"/>
                        </a:lnTo>
                        <a:lnTo>
                          <a:pt x="12034" y="12035"/>
                        </a:lnTo>
                        <a:lnTo>
                          <a:pt x="0" y="12035"/>
                        </a:lnTo>
                        <a:close/>
                      </a:path>
                    </a:pathLst>
                  </a:custGeom>
                  <a:solidFill>
                    <a:srgbClr val="FFFFFF"/>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298" name="Freeform 297">
                  <a:extLst>
                    <a:ext uri="{FF2B5EF4-FFF2-40B4-BE49-F238E27FC236}">
                      <a16:creationId xmlns:a16="http://schemas.microsoft.com/office/drawing/2014/main" id="{54A0C9F0-61E0-70E3-B8D7-EEEFA4BC7271}"/>
                    </a:ext>
                  </a:extLst>
                </p:cNvPr>
                <p:cNvSpPr/>
                <p:nvPr/>
              </p:nvSpPr>
              <p:spPr>
                <a:xfrm rot="-10800000">
                  <a:off x="4245957"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9" name="Freeform 298">
                  <a:extLst>
                    <a:ext uri="{FF2B5EF4-FFF2-40B4-BE49-F238E27FC236}">
                      <a16:creationId xmlns:a16="http://schemas.microsoft.com/office/drawing/2014/main" id="{7886DE17-332F-1F9B-DDB8-231E5BCD4838}"/>
                    </a:ext>
                  </a:extLst>
                </p:cNvPr>
                <p:cNvSpPr/>
                <p:nvPr/>
              </p:nvSpPr>
              <p:spPr>
                <a:xfrm rot="-10800000">
                  <a:off x="4245957"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0" name="Freeform 299">
                  <a:extLst>
                    <a:ext uri="{FF2B5EF4-FFF2-40B4-BE49-F238E27FC236}">
                      <a16:creationId xmlns:a16="http://schemas.microsoft.com/office/drawing/2014/main" id="{54B4F8C6-F283-A98E-AB11-7FF2E845DBC7}"/>
                    </a:ext>
                  </a:extLst>
                </p:cNvPr>
                <p:cNvSpPr/>
                <p:nvPr/>
              </p:nvSpPr>
              <p:spPr>
                <a:xfrm rot="-10800000">
                  <a:off x="4245957"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1" name="Freeform 300">
                  <a:extLst>
                    <a:ext uri="{FF2B5EF4-FFF2-40B4-BE49-F238E27FC236}">
                      <a16:creationId xmlns:a16="http://schemas.microsoft.com/office/drawing/2014/main" id="{1CA53D56-7512-AC43-7147-89AAC60D4F54}"/>
                    </a:ext>
                  </a:extLst>
                </p:cNvPr>
                <p:cNvSpPr/>
                <p:nvPr/>
              </p:nvSpPr>
              <p:spPr>
                <a:xfrm rot="-10800000">
                  <a:off x="4245957"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2" name="Freeform 301">
                  <a:extLst>
                    <a:ext uri="{FF2B5EF4-FFF2-40B4-BE49-F238E27FC236}">
                      <a16:creationId xmlns:a16="http://schemas.microsoft.com/office/drawing/2014/main" id="{3518E5B3-4C11-BF6D-FBEC-D65926B2D00D}"/>
                    </a:ext>
                  </a:extLst>
                </p:cNvPr>
                <p:cNvSpPr/>
                <p:nvPr/>
              </p:nvSpPr>
              <p:spPr>
                <a:xfrm rot="-10800000">
                  <a:off x="4245957"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3" name="Freeform 302">
                  <a:extLst>
                    <a:ext uri="{FF2B5EF4-FFF2-40B4-BE49-F238E27FC236}">
                      <a16:creationId xmlns:a16="http://schemas.microsoft.com/office/drawing/2014/main" id="{B65C0A53-8C24-92EE-173F-4218FFFE137D}"/>
                    </a:ext>
                  </a:extLst>
                </p:cNvPr>
                <p:cNvSpPr/>
                <p:nvPr/>
              </p:nvSpPr>
              <p:spPr>
                <a:xfrm rot="-10800000">
                  <a:off x="4245957"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4" name="Freeform 303">
                  <a:extLst>
                    <a:ext uri="{FF2B5EF4-FFF2-40B4-BE49-F238E27FC236}">
                      <a16:creationId xmlns:a16="http://schemas.microsoft.com/office/drawing/2014/main" id="{14C03E75-70E4-59AC-8AE7-6CC74FC9176A}"/>
                    </a:ext>
                  </a:extLst>
                </p:cNvPr>
                <p:cNvSpPr/>
                <p:nvPr/>
              </p:nvSpPr>
              <p:spPr>
                <a:xfrm rot="-10800000">
                  <a:off x="4162806"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5" name="Freeform 304">
                  <a:extLst>
                    <a:ext uri="{FF2B5EF4-FFF2-40B4-BE49-F238E27FC236}">
                      <a16:creationId xmlns:a16="http://schemas.microsoft.com/office/drawing/2014/main" id="{0B3E8BE4-B522-EFB3-CF32-863E27B3DE31}"/>
                    </a:ext>
                  </a:extLst>
                </p:cNvPr>
                <p:cNvSpPr/>
                <p:nvPr/>
              </p:nvSpPr>
              <p:spPr>
                <a:xfrm rot="-10800000">
                  <a:off x="4162806"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6" name="Freeform 305">
                  <a:extLst>
                    <a:ext uri="{FF2B5EF4-FFF2-40B4-BE49-F238E27FC236}">
                      <a16:creationId xmlns:a16="http://schemas.microsoft.com/office/drawing/2014/main" id="{40DBC9D3-4986-5EE5-EEE8-F3ADC25C4443}"/>
                    </a:ext>
                  </a:extLst>
                </p:cNvPr>
                <p:cNvSpPr/>
                <p:nvPr/>
              </p:nvSpPr>
              <p:spPr>
                <a:xfrm rot="-10800000">
                  <a:off x="4162806"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7" name="Freeform 306">
                  <a:extLst>
                    <a:ext uri="{FF2B5EF4-FFF2-40B4-BE49-F238E27FC236}">
                      <a16:creationId xmlns:a16="http://schemas.microsoft.com/office/drawing/2014/main" id="{4474B34C-1B43-89B9-F998-7D6CC2365A5C}"/>
                    </a:ext>
                  </a:extLst>
                </p:cNvPr>
                <p:cNvSpPr/>
                <p:nvPr/>
              </p:nvSpPr>
              <p:spPr>
                <a:xfrm rot="-10800000">
                  <a:off x="4162806"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8" name="Freeform 307">
                  <a:extLst>
                    <a:ext uri="{FF2B5EF4-FFF2-40B4-BE49-F238E27FC236}">
                      <a16:creationId xmlns:a16="http://schemas.microsoft.com/office/drawing/2014/main" id="{1415AF12-4693-CDC9-7B62-6E4606B73010}"/>
                    </a:ext>
                  </a:extLst>
                </p:cNvPr>
                <p:cNvSpPr/>
                <p:nvPr/>
              </p:nvSpPr>
              <p:spPr>
                <a:xfrm rot="-10800000">
                  <a:off x="4162806"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9" name="Freeform 308">
                  <a:extLst>
                    <a:ext uri="{FF2B5EF4-FFF2-40B4-BE49-F238E27FC236}">
                      <a16:creationId xmlns:a16="http://schemas.microsoft.com/office/drawing/2014/main" id="{07ED4973-7222-BAA1-6A27-518BD853F865}"/>
                    </a:ext>
                  </a:extLst>
                </p:cNvPr>
                <p:cNvSpPr/>
                <p:nvPr/>
              </p:nvSpPr>
              <p:spPr>
                <a:xfrm rot="-10800000">
                  <a:off x="4162806"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0" name="Freeform 309">
                  <a:extLst>
                    <a:ext uri="{FF2B5EF4-FFF2-40B4-BE49-F238E27FC236}">
                      <a16:creationId xmlns:a16="http://schemas.microsoft.com/office/drawing/2014/main" id="{F9CF0573-2FDF-8AC0-A9FC-6AFFB8DEC7D1}"/>
                    </a:ext>
                  </a:extLst>
                </p:cNvPr>
                <p:cNvSpPr/>
                <p:nvPr/>
              </p:nvSpPr>
              <p:spPr>
                <a:xfrm rot="-10800000">
                  <a:off x="4079682"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1" name="Freeform 310">
                  <a:extLst>
                    <a:ext uri="{FF2B5EF4-FFF2-40B4-BE49-F238E27FC236}">
                      <a16:creationId xmlns:a16="http://schemas.microsoft.com/office/drawing/2014/main" id="{6ECA375C-CF2D-E36B-BABC-670D3FAD3DCD}"/>
                    </a:ext>
                  </a:extLst>
                </p:cNvPr>
                <p:cNvSpPr/>
                <p:nvPr/>
              </p:nvSpPr>
              <p:spPr>
                <a:xfrm rot="-10800000">
                  <a:off x="4079682"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2" name="Freeform 311">
                  <a:extLst>
                    <a:ext uri="{FF2B5EF4-FFF2-40B4-BE49-F238E27FC236}">
                      <a16:creationId xmlns:a16="http://schemas.microsoft.com/office/drawing/2014/main" id="{96216F74-5291-4A41-6B5A-09327F27811F}"/>
                    </a:ext>
                  </a:extLst>
                </p:cNvPr>
                <p:cNvSpPr/>
                <p:nvPr/>
              </p:nvSpPr>
              <p:spPr>
                <a:xfrm rot="-10800000">
                  <a:off x="4079682"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3" name="Freeform 312">
                  <a:extLst>
                    <a:ext uri="{FF2B5EF4-FFF2-40B4-BE49-F238E27FC236}">
                      <a16:creationId xmlns:a16="http://schemas.microsoft.com/office/drawing/2014/main" id="{E9C27A2A-F2F4-6F68-1EC2-70AA2F3A3C16}"/>
                    </a:ext>
                  </a:extLst>
                </p:cNvPr>
                <p:cNvSpPr/>
                <p:nvPr/>
              </p:nvSpPr>
              <p:spPr>
                <a:xfrm rot="-10800000">
                  <a:off x="4079682"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4" name="Freeform 313">
                  <a:extLst>
                    <a:ext uri="{FF2B5EF4-FFF2-40B4-BE49-F238E27FC236}">
                      <a16:creationId xmlns:a16="http://schemas.microsoft.com/office/drawing/2014/main" id="{DE258E13-30D7-0303-E301-0DA9FFE3B3FC}"/>
                    </a:ext>
                  </a:extLst>
                </p:cNvPr>
                <p:cNvSpPr/>
                <p:nvPr/>
              </p:nvSpPr>
              <p:spPr>
                <a:xfrm rot="-10800000">
                  <a:off x="4079682"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5" name="Freeform 314">
                  <a:extLst>
                    <a:ext uri="{FF2B5EF4-FFF2-40B4-BE49-F238E27FC236}">
                      <a16:creationId xmlns:a16="http://schemas.microsoft.com/office/drawing/2014/main" id="{A029BD8F-82E3-9DBB-5E31-9A1CCBDF52C6}"/>
                    </a:ext>
                  </a:extLst>
                </p:cNvPr>
                <p:cNvSpPr/>
                <p:nvPr/>
              </p:nvSpPr>
              <p:spPr>
                <a:xfrm rot="-10800000">
                  <a:off x="4079682"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6" name="Freeform 315">
                  <a:extLst>
                    <a:ext uri="{FF2B5EF4-FFF2-40B4-BE49-F238E27FC236}">
                      <a16:creationId xmlns:a16="http://schemas.microsoft.com/office/drawing/2014/main" id="{B07D6BD5-0D9D-B700-6190-953BD106DBEE}"/>
                    </a:ext>
                  </a:extLst>
                </p:cNvPr>
                <p:cNvSpPr/>
                <p:nvPr/>
              </p:nvSpPr>
              <p:spPr>
                <a:xfrm rot="-10800000">
                  <a:off x="3996532" y="489488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7" name="Freeform 316">
                  <a:extLst>
                    <a:ext uri="{FF2B5EF4-FFF2-40B4-BE49-F238E27FC236}">
                      <a16:creationId xmlns:a16="http://schemas.microsoft.com/office/drawing/2014/main" id="{0F0F1CB5-863D-FAF7-E8E3-6B3CA6D15ACD}"/>
                    </a:ext>
                  </a:extLst>
                </p:cNvPr>
                <p:cNvSpPr/>
                <p:nvPr/>
              </p:nvSpPr>
              <p:spPr>
                <a:xfrm rot="-10800000">
                  <a:off x="3996532" y="4988967"/>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8" name="Freeform 317">
                  <a:extLst>
                    <a:ext uri="{FF2B5EF4-FFF2-40B4-BE49-F238E27FC236}">
                      <a16:creationId xmlns:a16="http://schemas.microsoft.com/office/drawing/2014/main" id="{FC9CA8A6-A45E-F29F-0C0C-239BEC879344}"/>
                    </a:ext>
                  </a:extLst>
                </p:cNvPr>
                <p:cNvSpPr/>
                <p:nvPr/>
              </p:nvSpPr>
              <p:spPr>
                <a:xfrm rot="-10800000">
                  <a:off x="3996532" y="5083046"/>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9" name="Freeform 318">
                  <a:extLst>
                    <a:ext uri="{FF2B5EF4-FFF2-40B4-BE49-F238E27FC236}">
                      <a16:creationId xmlns:a16="http://schemas.microsoft.com/office/drawing/2014/main" id="{0DBCBBCB-E97D-2C24-924A-C9821186E133}"/>
                    </a:ext>
                  </a:extLst>
                </p:cNvPr>
                <p:cNvSpPr/>
                <p:nvPr/>
              </p:nvSpPr>
              <p:spPr>
                <a:xfrm rot="-10800000">
                  <a:off x="3996532" y="517712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0" name="Freeform 319">
                  <a:extLst>
                    <a:ext uri="{FF2B5EF4-FFF2-40B4-BE49-F238E27FC236}">
                      <a16:creationId xmlns:a16="http://schemas.microsoft.com/office/drawing/2014/main" id="{C2A7939C-9CA9-4BFE-C0B5-FBB03B7A32F0}"/>
                    </a:ext>
                  </a:extLst>
                </p:cNvPr>
                <p:cNvSpPr/>
                <p:nvPr/>
              </p:nvSpPr>
              <p:spPr>
                <a:xfrm rot="-10800000">
                  <a:off x="3996532" y="5265805"/>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1" name="Freeform 320">
                  <a:extLst>
                    <a:ext uri="{FF2B5EF4-FFF2-40B4-BE49-F238E27FC236}">
                      <a16:creationId xmlns:a16="http://schemas.microsoft.com/office/drawing/2014/main" id="{7E916043-34FC-754D-DA8A-655F357A5CAA}"/>
                    </a:ext>
                  </a:extLst>
                </p:cNvPr>
                <p:cNvSpPr/>
                <p:nvPr/>
              </p:nvSpPr>
              <p:spPr>
                <a:xfrm rot="-10800000">
                  <a:off x="3996532" y="5359898"/>
                  <a:ext cx="19395" cy="49179"/>
                </a:xfrm>
                <a:custGeom>
                  <a:avLst/>
                  <a:gdLst>
                    <a:gd name="connsiteX0" fmla="*/ 0 w 19395"/>
                    <a:gd name="connsiteY0" fmla="*/ 0 h 49179"/>
                    <a:gd name="connsiteX1" fmla="*/ 19395 w 19395"/>
                    <a:gd name="connsiteY1" fmla="*/ 0 h 49179"/>
                    <a:gd name="connsiteX2" fmla="*/ 19395 w 19395"/>
                    <a:gd name="connsiteY2" fmla="*/ 49179 h 49179"/>
                    <a:gd name="connsiteX3" fmla="*/ 0 w 19395"/>
                    <a:gd name="connsiteY3" fmla="*/ 49179 h 49179"/>
                  </a:gdLst>
                  <a:ahLst/>
                  <a:cxnLst>
                    <a:cxn ang="0">
                      <a:pos x="connsiteX0" y="connsiteY0"/>
                    </a:cxn>
                    <a:cxn ang="0">
                      <a:pos x="connsiteX1" y="connsiteY1"/>
                    </a:cxn>
                    <a:cxn ang="0">
                      <a:pos x="connsiteX2" y="connsiteY2"/>
                    </a:cxn>
                    <a:cxn ang="0">
                      <a:pos x="connsiteX3" y="connsiteY3"/>
                    </a:cxn>
                  </a:cxnLst>
                  <a:rect l="l" t="t" r="r" b="b"/>
                  <a:pathLst>
                    <a:path w="19395" h="49179">
                      <a:moveTo>
                        <a:pt x="0" y="0"/>
                      </a:moveTo>
                      <a:lnTo>
                        <a:pt x="19395" y="0"/>
                      </a:lnTo>
                      <a:lnTo>
                        <a:pt x="19395" y="49179"/>
                      </a:lnTo>
                      <a:lnTo>
                        <a:pt x="0" y="49179"/>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2" name="Freeform 321">
                  <a:extLst>
                    <a:ext uri="{FF2B5EF4-FFF2-40B4-BE49-F238E27FC236}">
                      <a16:creationId xmlns:a16="http://schemas.microsoft.com/office/drawing/2014/main" id="{1C299CBA-5046-0C22-EC31-FA1C84801CA3}"/>
                    </a:ext>
                  </a:extLst>
                </p:cNvPr>
                <p:cNvSpPr/>
                <p:nvPr/>
              </p:nvSpPr>
              <p:spPr>
                <a:xfrm rot="-10800000">
                  <a:off x="2629823"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3" name="Freeform 322">
                  <a:extLst>
                    <a:ext uri="{FF2B5EF4-FFF2-40B4-BE49-F238E27FC236}">
                      <a16:creationId xmlns:a16="http://schemas.microsoft.com/office/drawing/2014/main" id="{4EB8471F-1290-0A88-5A88-0642E3B4C91F}"/>
                    </a:ext>
                  </a:extLst>
                </p:cNvPr>
                <p:cNvSpPr/>
                <p:nvPr/>
              </p:nvSpPr>
              <p:spPr>
                <a:xfrm rot="-10800000">
                  <a:off x="259199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4" name="Freeform 323">
                  <a:extLst>
                    <a:ext uri="{FF2B5EF4-FFF2-40B4-BE49-F238E27FC236}">
                      <a16:creationId xmlns:a16="http://schemas.microsoft.com/office/drawing/2014/main" id="{7C9B54FF-2A76-E7FB-AE59-D0554C2946D4}"/>
                    </a:ext>
                  </a:extLst>
                </p:cNvPr>
                <p:cNvSpPr/>
                <p:nvPr/>
              </p:nvSpPr>
              <p:spPr>
                <a:xfrm rot="-10800000">
                  <a:off x="2629823"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5" name="Freeform 324">
                  <a:extLst>
                    <a:ext uri="{FF2B5EF4-FFF2-40B4-BE49-F238E27FC236}">
                      <a16:creationId xmlns:a16="http://schemas.microsoft.com/office/drawing/2014/main" id="{FBA1B99C-8692-E7D7-C5F3-A63C987C2824}"/>
                    </a:ext>
                  </a:extLst>
                </p:cNvPr>
                <p:cNvSpPr/>
                <p:nvPr/>
              </p:nvSpPr>
              <p:spPr>
                <a:xfrm rot="-10800000">
                  <a:off x="259199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6" name="Freeform 325">
                  <a:extLst>
                    <a:ext uri="{FF2B5EF4-FFF2-40B4-BE49-F238E27FC236}">
                      <a16:creationId xmlns:a16="http://schemas.microsoft.com/office/drawing/2014/main" id="{A367579A-31D4-78E6-4935-5ABF1CF8E88D}"/>
                    </a:ext>
                  </a:extLst>
                </p:cNvPr>
                <p:cNvSpPr/>
                <p:nvPr/>
              </p:nvSpPr>
              <p:spPr>
                <a:xfrm rot="-10800000">
                  <a:off x="2556258"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7" name="Freeform 326">
                  <a:extLst>
                    <a:ext uri="{FF2B5EF4-FFF2-40B4-BE49-F238E27FC236}">
                      <a16:creationId xmlns:a16="http://schemas.microsoft.com/office/drawing/2014/main" id="{8BA16EAF-5BF7-AC43-01F8-429D1522E556}"/>
                    </a:ext>
                  </a:extLst>
                </p:cNvPr>
                <p:cNvSpPr/>
                <p:nvPr/>
              </p:nvSpPr>
              <p:spPr>
                <a:xfrm rot="-10800000">
                  <a:off x="2518429"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8" name="Freeform 327">
                  <a:extLst>
                    <a:ext uri="{FF2B5EF4-FFF2-40B4-BE49-F238E27FC236}">
                      <a16:creationId xmlns:a16="http://schemas.microsoft.com/office/drawing/2014/main" id="{C604A4E8-C293-2A90-B41C-1E7311E5AF5F}"/>
                    </a:ext>
                  </a:extLst>
                </p:cNvPr>
                <p:cNvSpPr/>
                <p:nvPr/>
              </p:nvSpPr>
              <p:spPr>
                <a:xfrm rot="-10800000">
                  <a:off x="2629823"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9" name="Freeform 328">
                  <a:extLst>
                    <a:ext uri="{FF2B5EF4-FFF2-40B4-BE49-F238E27FC236}">
                      <a16:creationId xmlns:a16="http://schemas.microsoft.com/office/drawing/2014/main" id="{382CD70A-8A40-BDDF-050C-1610657FEFB3}"/>
                    </a:ext>
                  </a:extLst>
                </p:cNvPr>
                <p:cNvSpPr/>
                <p:nvPr/>
              </p:nvSpPr>
              <p:spPr>
                <a:xfrm rot="-10800000">
                  <a:off x="259199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0" name="Freeform 329">
                  <a:extLst>
                    <a:ext uri="{FF2B5EF4-FFF2-40B4-BE49-F238E27FC236}">
                      <a16:creationId xmlns:a16="http://schemas.microsoft.com/office/drawing/2014/main" id="{EBD7C0FE-BC7E-7712-7C24-DD90622CD9FE}"/>
                    </a:ext>
                  </a:extLst>
                </p:cNvPr>
                <p:cNvSpPr/>
                <p:nvPr/>
              </p:nvSpPr>
              <p:spPr>
                <a:xfrm rot="-10800000">
                  <a:off x="2629823"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1" name="Freeform 330">
                  <a:extLst>
                    <a:ext uri="{FF2B5EF4-FFF2-40B4-BE49-F238E27FC236}">
                      <a16:creationId xmlns:a16="http://schemas.microsoft.com/office/drawing/2014/main" id="{8D45A53D-AE52-4669-875C-91F0A6869500}"/>
                    </a:ext>
                  </a:extLst>
                </p:cNvPr>
                <p:cNvSpPr/>
                <p:nvPr/>
              </p:nvSpPr>
              <p:spPr>
                <a:xfrm rot="-10800000">
                  <a:off x="259199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2" name="Freeform 331">
                  <a:extLst>
                    <a:ext uri="{FF2B5EF4-FFF2-40B4-BE49-F238E27FC236}">
                      <a16:creationId xmlns:a16="http://schemas.microsoft.com/office/drawing/2014/main" id="{F4C65079-5A38-DF64-5F8A-EBFC199023C9}"/>
                    </a:ext>
                  </a:extLst>
                </p:cNvPr>
                <p:cNvSpPr/>
                <p:nvPr/>
              </p:nvSpPr>
              <p:spPr>
                <a:xfrm rot="-10800000">
                  <a:off x="2556258"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3" name="Freeform 332">
                  <a:extLst>
                    <a:ext uri="{FF2B5EF4-FFF2-40B4-BE49-F238E27FC236}">
                      <a16:creationId xmlns:a16="http://schemas.microsoft.com/office/drawing/2014/main" id="{86BBD1EC-15F9-59E8-523F-EBAA8C087383}"/>
                    </a:ext>
                  </a:extLst>
                </p:cNvPr>
                <p:cNvSpPr/>
                <p:nvPr/>
              </p:nvSpPr>
              <p:spPr>
                <a:xfrm rot="-10800000">
                  <a:off x="2518429"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4" name="Freeform 333">
                  <a:extLst>
                    <a:ext uri="{FF2B5EF4-FFF2-40B4-BE49-F238E27FC236}">
                      <a16:creationId xmlns:a16="http://schemas.microsoft.com/office/drawing/2014/main" id="{57FD5BFE-FE9A-010E-9379-4A1C28BA1E1C}"/>
                    </a:ext>
                  </a:extLst>
                </p:cNvPr>
                <p:cNvSpPr/>
                <p:nvPr/>
              </p:nvSpPr>
              <p:spPr>
                <a:xfrm rot="-10800000">
                  <a:off x="2629823"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5" name="Freeform 334">
                  <a:extLst>
                    <a:ext uri="{FF2B5EF4-FFF2-40B4-BE49-F238E27FC236}">
                      <a16:creationId xmlns:a16="http://schemas.microsoft.com/office/drawing/2014/main" id="{F8EE150F-A3D7-46BA-E905-5C4E551564FF}"/>
                    </a:ext>
                  </a:extLst>
                </p:cNvPr>
                <p:cNvSpPr/>
                <p:nvPr/>
              </p:nvSpPr>
              <p:spPr>
                <a:xfrm rot="-10800000">
                  <a:off x="2591994"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6" name="Freeform 335">
                  <a:extLst>
                    <a:ext uri="{FF2B5EF4-FFF2-40B4-BE49-F238E27FC236}">
                      <a16:creationId xmlns:a16="http://schemas.microsoft.com/office/drawing/2014/main" id="{4B95A410-2CD8-D749-2D0B-FF056023D3D1}"/>
                    </a:ext>
                  </a:extLst>
                </p:cNvPr>
                <p:cNvSpPr/>
                <p:nvPr/>
              </p:nvSpPr>
              <p:spPr>
                <a:xfrm rot="-10800000">
                  <a:off x="2629823"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7" name="Freeform 336">
                  <a:extLst>
                    <a:ext uri="{FF2B5EF4-FFF2-40B4-BE49-F238E27FC236}">
                      <a16:creationId xmlns:a16="http://schemas.microsoft.com/office/drawing/2014/main" id="{15D47516-F432-C859-11B3-6DB4177CDBFD}"/>
                    </a:ext>
                  </a:extLst>
                </p:cNvPr>
                <p:cNvSpPr/>
                <p:nvPr/>
              </p:nvSpPr>
              <p:spPr>
                <a:xfrm rot="-10800000">
                  <a:off x="2591994"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8" name="Freeform 337">
                  <a:extLst>
                    <a:ext uri="{FF2B5EF4-FFF2-40B4-BE49-F238E27FC236}">
                      <a16:creationId xmlns:a16="http://schemas.microsoft.com/office/drawing/2014/main" id="{2F93C340-7DCE-4ADF-2BB9-37B6677E2B26}"/>
                    </a:ext>
                  </a:extLst>
                </p:cNvPr>
                <p:cNvSpPr/>
                <p:nvPr/>
              </p:nvSpPr>
              <p:spPr>
                <a:xfrm rot="-10800000">
                  <a:off x="2556258"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9" name="Freeform 338">
                  <a:extLst>
                    <a:ext uri="{FF2B5EF4-FFF2-40B4-BE49-F238E27FC236}">
                      <a16:creationId xmlns:a16="http://schemas.microsoft.com/office/drawing/2014/main" id="{6A8F3666-1815-08F2-B290-EF5C90601BDD}"/>
                    </a:ext>
                  </a:extLst>
                </p:cNvPr>
                <p:cNvSpPr/>
                <p:nvPr/>
              </p:nvSpPr>
              <p:spPr>
                <a:xfrm rot="-10800000">
                  <a:off x="2518429" y="508758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0" name="Freeform 339">
                  <a:extLst>
                    <a:ext uri="{FF2B5EF4-FFF2-40B4-BE49-F238E27FC236}">
                      <a16:creationId xmlns:a16="http://schemas.microsoft.com/office/drawing/2014/main" id="{BFAE2675-008F-02C6-A9E7-E179231BC7D6}"/>
                    </a:ext>
                  </a:extLst>
                </p:cNvPr>
                <p:cNvSpPr/>
                <p:nvPr/>
              </p:nvSpPr>
              <p:spPr>
                <a:xfrm rot="-10800000">
                  <a:off x="2477084"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1" name="Freeform 340">
                  <a:extLst>
                    <a:ext uri="{FF2B5EF4-FFF2-40B4-BE49-F238E27FC236}">
                      <a16:creationId xmlns:a16="http://schemas.microsoft.com/office/drawing/2014/main" id="{3EC93ADA-D6C9-26EE-4398-B5F652EE9033}"/>
                    </a:ext>
                  </a:extLst>
                </p:cNvPr>
                <p:cNvSpPr/>
                <p:nvPr/>
              </p:nvSpPr>
              <p:spPr>
                <a:xfrm rot="-10800000">
                  <a:off x="2477084" y="5021898"/>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2" name="Freeform 341">
                  <a:extLst>
                    <a:ext uri="{FF2B5EF4-FFF2-40B4-BE49-F238E27FC236}">
                      <a16:creationId xmlns:a16="http://schemas.microsoft.com/office/drawing/2014/main" id="{3BACC9F5-0752-0D56-0EC2-3F4EA37C7244}"/>
                    </a:ext>
                  </a:extLst>
                </p:cNvPr>
                <p:cNvSpPr/>
                <p:nvPr/>
              </p:nvSpPr>
              <p:spPr>
                <a:xfrm rot="-10800000">
                  <a:off x="2439255" y="4960197"/>
                  <a:ext cx="12074" cy="34405"/>
                </a:xfrm>
                <a:custGeom>
                  <a:avLst/>
                  <a:gdLst>
                    <a:gd name="connsiteX0" fmla="*/ 0 w 12074"/>
                    <a:gd name="connsiteY0" fmla="*/ 0 h 34405"/>
                    <a:gd name="connsiteX1" fmla="*/ 12074 w 12074"/>
                    <a:gd name="connsiteY1" fmla="*/ 0 h 34405"/>
                    <a:gd name="connsiteX2" fmla="*/ 12074 w 12074"/>
                    <a:gd name="connsiteY2" fmla="*/ 34406 h 34405"/>
                    <a:gd name="connsiteX3" fmla="*/ 0 w 12074"/>
                    <a:gd name="connsiteY3" fmla="*/ 34406 h 34405"/>
                  </a:gdLst>
                  <a:ahLst/>
                  <a:cxnLst>
                    <a:cxn ang="0">
                      <a:pos x="connsiteX0" y="connsiteY0"/>
                    </a:cxn>
                    <a:cxn ang="0">
                      <a:pos x="connsiteX1" y="connsiteY1"/>
                    </a:cxn>
                    <a:cxn ang="0">
                      <a:pos x="connsiteX2" y="connsiteY2"/>
                    </a:cxn>
                    <a:cxn ang="0">
                      <a:pos x="connsiteX3" y="connsiteY3"/>
                    </a:cxn>
                  </a:cxnLst>
                  <a:rect l="l" t="t" r="r" b="b"/>
                  <a:pathLst>
                    <a:path w="12074" h="34405">
                      <a:moveTo>
                        <a:pt x="0" y="0"/>
                      </a:moveTo>
                      <a:lnTo>
                        <a:pt x="12074" y="0"/>
                      </a:lnTo>
                      <a:lnTo>
                        <a:pt x="12074" y="34406"/>
                      </a:lnTo>
                      <a:lnTo>
                        <a:pt x="0" y="3440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3" name="Freeform 342">
                  <a:extLst>
                    <a:ext uri="{FF2B5EF4-FFF2-40B4-BE49-F238E27FC236}">
                      <a16:creationId xmlns:a16="http://schemas.microsoft.com/office/drawing/2014/main" id="{E2C3D369-C402-6EAE-49A2-A848069E8AD1}"/>
                    </a:ext>
                  </a:extLst>
                </p:cNvPr>
                <p:cNvSpPr/>
                <p:nvPr/>
              </p:nvSpPr>
              <p:spPr>
                <a:xfrm rot="-10800000">
                  <a:off x="3571391"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4" name="Freeform 343">
                  <a:extLst>
                    <a:ext uri="{FF2B5EF4-FFF2-40B4-BE49-F238E27FC236}">
                      <a16:creationId xmlns:a16="http://schemas.microsoft.com/office/drawing/2014/main" id="{2CDD9CBB-651B-F2C6-FF98-FE07AEE43F98}"/>
                    </a:ext>
                  </a:extLst>
                </p:cNvPr>
                <p:cNvSpPr/>
                <p:nvPr/>
              </p:nvSpPr>
              <p:spPr>
                <a:xfrm rot="-10800000">
                  <a:off x="3506886"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5" name="Freeform 344">
                  <a:extLst>
                    <a:ext uri="{FF2B5EF4-FFF2-40B4-BE49-F238E27FC236}">
                      <a16:creationId xmlns:a16="http://schemas.microsoft.com/office/drawing/2014/main" id="{81B47872-9830-4CA0-E974-077364DB2A25}"/>
                    </a:ext>
                  </a:extLst>
                </p:cNvPr>
                <p:cNvSpPr/>
                <p:nvPr/>
              </p:nvSpPr>
              <p:spPr>
                <a:xfrm rot="-10800000">
                  <a:off x="3442380"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6" name="Freeform 345">
                  <a:extLst>
                    <a:ext uri="{FF2B5EF4-FFF2-40B4-BE49-F238E27FC236}">
                      <a16:creationId xmlns:a16="http://schemas.microsoft.com/office/drawing/2014/main" id="{3E2F1F39-218E-2D21-144D-7670DE29A166}"/>
                    </a:ext>
                  </a:extLst>
                </p:cNvPr>
                <p:cNvSpPr/>
                <p:nvPr/>
              </p:nvSpPr>
              <p:spPr>
                <a:xfrm rot="-10800000">
                  <a:off x="3377874" y="485805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7" name="Freeform 346">
                  <a:extLst>
                    <a:ext uri="{FF2B5EF4-FFF2-40B4-BE49-F238E27FC236}">
                      <a16:creationId xmlns:a16="http://schemas.microsoft.com/office/drawing/2014/main" id="{8587FB36-3E37-407E-99D4-8F38C47460FF}"/>
                    </a:ext>
                  </a:extLst>
                </p:cNvPr>
                <p:cNvSpPr/>
                <p:nvPr/>
              </p:nvSpPr>
              <p:spPr>
                <a:xfrm rot="-10800000">
                  <a:off x="3571391"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8" name="Freeform 347">
                  <a:extLst>
                    <a:ext uri="{FF2B5EF4-FFF2-40B4-BE49-F238E27FC236}">
                      <a16:creationId xmlns:a16="http://schemas.microsoft.com/office/drawing/2014/main" id="{3BA898D0-4361-E16B-4474-7EE341262E1E}"/>
                    </a:ext>
                  </a:extLst>
                </p:cNvPr>
                <p:cNvSpPr/>
                <p:nvPr/>
              </p:nvSpPr>
              <p:spPr>
                <a:xfrm rot="-10800000">
                  <a:off x="3506886"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9" name="Freeform 348">
                  <a:extLst>
                    <a:ext uri="{FF2B5EF4-FFF2-40B4-BE49-F238E27FC236}">
                      <a16:creationId xmlns:a16="http://schemas.microsoft.com/office/drawing/2014/main" id="{1A8CA39F-9B96-BC82-83D3-BEC54B53AEE9}"/>
                    </a:ext>
                  </a:extLst>
                </p:cNvPr>
                <p:cNvSpPr/>
                <p:nvPr/>
              </p:nvSpPr>
              <p:spPr>
                <a:xfrm rot="-10800000">
                  <a:off x="3442380"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0" name="Freeform 349">
                  <a:extLst>
                    <a:ext uri="{FF2B5EF4-FFF2-40B4-BE49-F238E27FC236}">
                      <a16:creationId xmlns:a16="http://schemas.microsoft.com/office/drawing/2014/main" id="{D44CAA69-68B9-6026-98A8-D040D7801669}"/>
                    </a:ext>
                  </a:extLst>
                </p:cNvPr>
                <p:cNvSpPr/>
                <p:nvPr/>
              </p:nvSpPr>
              <p:spPr>
                <a:xfrm rot="-10800000">
                  <a:off x="3377874" y="4968479"/>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1" name="Freeform 350">
                  <a:extLst>
                    <a:ext uri="{FF2B5EF4-FFF2-40B4-BE49-F238E27FC236}">
                      <a16:creationId xmlns:a16="http://schemas.microsoft.com/office/drawing/2014/main" id="{83C5958A-6A42-30BA-C345-00334A46D29A}"/>
                    </a:ext>
                  </a:extLst>
                </p:cNvPr>
                <p:cNvSpPr/>
                <p:nvPr/>
              </p:nvSpPr>
              <p:spPr>
                <a:xfrm rot="-10800000">
                  <a:off x="3571391"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2" name="Freeform 351">
                  <a:extLst>
                    <a:ext uri="{FF2B5EF4-FFF2-40B4-BE49-F238E27FC236}">
                      <a16:creationId xmlns:a16="http://schemas.microsoft.com/office/drawing/2014/main" id="{17C5A86F-98BD-10E6-0020-6CD35C4A1368}"/>
                    </a:ext>
                  </a:extLst>
                </p:cNvPr>
                <p:cNvSpPr/>
                <p:nvPr/>
              </p:nvSpPr>
              <p:spPr>
                <a:xfrm rot="-10800000">
                  <a:off x="3506886"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3" name="Freeform 352">
                  <a:extLst>
                    <a:ext uri="{FF2B5EF4-FFF2-40B4-BE49-F238E27FC236}">
                      <a16:creationId xmlns:a16="http://schemas.microsoft.com/office/drawing/2014/main" id="{B0B4F459-5101-043B-1C74-0EADA9BF0683}"/>
                    </a:ext>
                  </a:extLst>
                </p:cNvPr>
                <p:cNvSpPr/>
                <p:nvPr/>
              </p:nvSpPr>
              <p:spPr>
                <a:xfrm rot="-10800000">
                  <a:off x="3442380"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4" name="Freeform 353">
                  <a:extLst>
                    <a:ext uri="{FF2B5EF4-FFF2-40B4-BE49-F238E27FC236}">
                      <a16:creationId xmlns:a16="http://schemas.microsoft.com/office/drawing/2014/main" id="{A5E952C7-E710-F5C3-21ED-876BF1FA7463}"/>
                    </a:ext>
                  </a:extLst>
                </p:cNvPr>
                <p:cNvSpPr/>
                <p:nvPr/>
              </p:nvSpPr>
              <p:spPr>
                <a:xfrm rot="-10800000">
                  <a:off x="3377874" y="5081650"/>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5" name="Freeform 354">
                  <a:extLst>
                    <a:ext uri="{FF2B5EF4-FFF2-40B4-BE49-F238E27FC236}">
                      <a16:creationId xmlns:a16="http://schemas.microsoft.com/office/drawing/2014/main" id="{61A64980-6172-54E5-5160-BFD6939EF996}"/>
                    </a:ext>
                  </a:extLst>
                </p:cNvPr>
                <p:cNvSpPr/>
                <p:nvPr/>
              </p:nvSpPr>
              <p:spPr>
                <a:xfrm rot="-10800000">
                  <a:off x="3571391"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6" name="Freeform 355">
                  <a:extLst>
                    <a:ext uri="{FF2B5EF4-FFF2-40B4-BE49-F238E27FC236}">
                      <a16:creationId xmlns:a16="http://schemas.microsoft.com/office/drawing/2014/main" id="{806EA581-AB17-10F4-B8A3-DD2E89A57E19}"/>
                    </a:ext>
                  </a:extLst>
                </p:cNvPr>
                <p:cNvSpPr/>
                <p:nvPr/>
              </p:nvSpPr>
              <p:spPr>
                <a:xfrm rot="-10800000">
                  <a:off x="3506886"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7" name="Freeform 356">
                  <a:extLst>
                    <a:ext uri="{FF2B5EF4-FFF2-40B4-BE49-F238E27FC236}">
                      <a16:creationId xmlns:a16="http://schemas.microsoft.com/office/drawing/2014/main" id="{2758FC96-3698-2867-D38B-CD0AA712F019}"/>
                    </a:ext>
                  </a:extLst>
                </p:cNvPr>
                <p:cNvSpPr/>
                <p:nvPr/>
              </p:nvSpPr>
              <p:spPr>
                <a:xfrm rot="-10800000">
                  <a:off x="3442380"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8" name="Freeform 357">
                  <a:extLst>
                    <a:ext uri="{FF2B5EF4-FFF2-40B4-BE49-F238E27FC236}">
                      <a16:creationId xmlns:a16="http://schemas.microsoft.com/office/drawing/2014/main" id="{A08D9B73-7853-C67B-A69F-E34EB2CD86CB}"/>
                    </a:ext>
                  </a:extLst>
                </p:cNvPr>
                <p:cNvSpPr/>
                <p:nvPr/>
              </p:nvSpPr>
              <p:spPr>
                <a:xfrm rot="-10800000">
                  <a:off x="3377874" y="5194822"/>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9" name="Freeform 358">
                  <a:extLst>
                    <a:ext uri="{FF2B5EF4-FFF2-40B4-BE49-F238E27FC236}">
                      <a16:creationId xmlns:a16="http://schemas.microsoft.com/office/drawing/2014/main" id="{65C73DC1-1F31-4C23-DB58-EAD8FA2BD111}"/>
                    </a:ext>
                  </a:extLst>
                </p:cNvPr>
                <p:cNvSpPr/>
                <p:nvPr/>
              </p:nvSpPr>
              <p:spPr>
                <a:xfrm rot="-10800000">
                  <a:off x="3571391"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0" name="Freeform 359">
                  <a:extLst>
                    <a:ext uri="{FF2B5EF4-FFF2-40B4-BE49-F238E27FC236}">
                      <a16:creationId xmlns:a16="http://schemas.microsoft.com/office/drawing/2014/main" id="{AA018ADE-BB99-874D-72B0-94867949DDD9}"/>
                    </a:ext>
                  </a:extLst>
                </p:cNvPr>
                <p:cNvSpPr/>
                <p:nvPr/>
              </p:nvSpPr>
              <p:spPr>
                <a:xfrm rot="-10800000">
                  <a:off x="3506886"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1" name="Freeform 360">
                  <a:extLst>
                    <a:ext uri="{FF2B5EF4-FFF2-40B4-BE49-F238E27FC236}">
                      <a16:creationId xmlns:a16="http://schemas.microsoft.com/office/drawing/2014/main" id="{793D8B05-E0EC-7ED2-9ACA-572C2CF5E97A}"/>
                    </a:ext>
                  </a:extLst>
                </p:cNvPr>
                <p:cNvSpPr/>
                <p:nvPr/>
              </p:nvSpPr>
              <p:spPr>
                <a:xfrm rot="-10800000">
                  <a:off x="3442380"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2" name="Freeform 361">
                  <a:extLst>
                    <a:ext uri="{FF2B5EF4-FFF2-40B4-BE49-F238E27FC236}">
                      <a16:creationId xmlns:a16="http://schemas.microsoft.com/office/drawing/2014/main" id="{DD196318-9ACB-9FFB-23DA-6C9DC9A19AB7}"/>
                    </a:ext>
                  </a:extLst>
                </p:cNvPr>
                <p:cNvSpPr/>
                <p:nvPr/>
              </p:nvSpPr>
              <p:spPr>
                <a:xfrm rot="-10800000">
                  <a:off x="3571391"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3" name="Freeform 362">
                  <a:extLst>
                    <a:ext uri="{FF2B5EF4-FFF2-40B4-BE49-F238E27FC236}">
                      <a16:creationId xmlns:a16="http://schemas.microsoft.com/office/drawing/2014/main" id="{9AC53FBC-997D-E3B7-A9DF-3C210B258E46}"/>
                    </a:ext>
                  </a:extLst>
                </p:cNvPr>
                <p:cNvSpPr/>
                <p:nvPr/>
              </p:nvSpPr>
              <p:spPr>
                <a:xfrm rot="-10800000">
                  <a:off x="3506886"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4" name="Freeform 363">
                  <a:extLst>
                    <a:ext uri="{FF2B5EF4-FFF2-40B4-BE49-F238E27FC236}">
                      <a16:creationId xmlns:a16="http://schemas.microsoft.com/office/drawing/2014/main" id="{D3C848B1-B570-D8A0-95F4-5473435F02C3}"/>
                    </a:ext>
                  </a:extLst>
                </p:cNvPr>
                <p:cNvSpPr/>
                <p:nvPr/>
              </p:nvSpPr>
              <p:spPr>
                <a:xfrm rot="-10800000">
                  <a:off x="3442380" y="541227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5" name="Freeform 364">
                  <a:extLst>
                    <a:ext uri="{FF2B5EF4-FFF2-40B4-BE49-F238E27FC236}">
                      <a16:creationId xmlns:a16="http://schemas.microsoft.com/office/drawing/2014/main" id="{68D6B500-80B1-AE88-749C-40DCD086DB51}"/>
                    </a:ext>
                  </a:extLst>
                </p:cNvPr>
                <p:cNvSpPr/>
                <p:nvPr/>
              </p:nvSpPr>
              <p:spPr>
                <a:xfrm rot="-10800000">
                  <a:off x="3377874" y="5297617"/>
                  <a:ext cx="12969" cy="53656"/>
                </a:xfrm>
                <a:custGeom>
                  <a:avLst/>
                  <a:gdLst>
                    <a:gd name="connsiteX0" fmla="*/ 0 w 12969"/>
                    <a:gd name="connsiteY0" fmla="*/ 0 h 53656"/>
                    <a:gd name="connsiteX1" fmla="*/ 12970 w 12969"/>
                    <a:gd name="connsiteY1" fmla="*/ 0 h 53656"/>
                    <a:gd name="connsiteX2" fmla="*/ 12970 w 12969"/>
                    <a:gd name="connsiteY2" fmla="*/ 53656 h 53656"/>
                    <a:gd name="connsiteX3" fmla="*/ 0 w 12969"/>
                    <a:gd name="connsiteY3" fmla="*/ 53656 h 53656"/>
                  </a:gdLst>
                  <a:ahLst/>
                  <a:cxnLst>
                    <a:cxn ang="0">
                      <a:pos x="connsiteX0" y="connsiteY0"/>
                    </a:cxn>
                    <a:cxn ang="0">
                      <a:pos x="connsiteX1" y="connsiteY1"/>
                    </a:cxn>
                    <a:cxn ang="0">
                      <a:pos x="connsiteX2" y="connsiteY2"/>
                    </a:cxn>
                    <a:cxn ang="0">
                      <a:pos x="connsiteX3" y="connsiteY3"/>
                    </a:cxn>
                  </a:cxnLst>
                  <a:rect l="l" t="t" r="r" b="b"/>
                  <a:pathLst>
                    <a:path w="12969" h="53656">
                      <a:moveTo>
                        <a:pt x="0" y="0"/>
                      </a:moveTo>
                      <a:lnTo>
                        <a:pt x="12970" y="0"/>
                      </a:lnTo>
                      <a:lnTo>
                        <a:pt x="12970" y="53656"/>
                      </a:lnTo>
                      <a:lnTo>
                        <a:pt x="0" y="53656"/>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6" name="Freeform 365">
                  <a:extLst>
                    <a:ext uri="{FF2B5EF4-FFF2-40B4-BE49-F238E27FC236}">
                      <a16:creationId xmlns:a16="http://schemas.microsoft.com/office/drawing/2014/main" id="{5AD4C382-2E21-9487-D435-940A728515E9}"/>
                    </a:ext>
                  </a:extLst>
                </p:cNvPr>
                <p:cNvSpPr/>
                <p:nvPr/>
              </p:nvSpPr>
              <p:spPr>
                <a:xfrm rot="-10800000">
                  <a:off x="2104770" y="5141719"/>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7" name="Freeform 366">
                  <a:extLst>
                    <a:ext uri="{FF2B5EF4-FFF2-40B4-BE49-F238E27FC236}">
                      <a16:creationId xmlns:a16="http://schemas.microsoft.com/office/drawing/2014/main" id="{FEB25958-52FE-3579-081A-251BEA84B71C}"/>
                    </a:ext>
                  </a:extLst>
                </p:cNvPr>
                <p:cNvSpPr/>
                <p:nvPr/>
              </p:nvSpPr>
              <p:spPr>
                <a:xfrm rot="-10800000">
                  <a:off x="2104770" y="5191424"/>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8" name="Freeform 367">
                  <a:extLst>
                    <a:ext uri="{FF2B5EF4-FFF2-40B4-BE49-F238E27FC236}">
                      <a16:creationId xmlns:a16="http://schemas.microsoft.com/office/drawing/2014/main" id="{472F61E8-E912-A1C4-18DC-38BB831F6BAE}"/>
                    </a:ext>
                  </a:extLst>
                </p:cNvPr>
                <p:cNvSpPr/>
                <p:nvPr/>
              </p:nvSpPr>
              <p:spPr>
                <a:xfrm rot="-10800000">
                  <a:off x="2070773" y="5141719"/>
                  <a:ext cx="13246" cy="30797"/>
                </a:xfrm>
                <a:custGeom>
                  <a:avLst/>
                  <a:gdLst>
                    <a:gd name="connsiteX0" fmla="*/ 0 w 13246"/>
                    <a:gd name="connsiteY0" fmla="*/ 0 h 30797"/>
                    <a:gd name="connsiteX1" fmla="*/ 13246 w 13246"/>
                    <a:gd name="connsiteY1" fmla="*/ 0 h 30797"/>
                    <a:gd name="connsiteX2" fmla="*/ 13246 w 13246"/>
                    <a:gd name="connsiteY2" fmla="*/ 30798 h 30797"/>
                    <a:gd name="connsiteX3" fmla="*/ 0 w 13246"/>
                    <a:gd name="connsiteY3" fmla="*/ 30798 h 30797"/>
                  </a:gdLst>
                  <a:ahLst/>
                  <a:cxnLst>
                    <a:cxn ang="0">
                      <a:pos x="connsiteX0" y="connsiteY0"/>
                    </a:cxn>
                    <a:cxn ang="0">
                      <a:pos x="connsiteX1" y="connsiteY1"/>
                    </a:cxn>
                    <a:cxn ang="0">
                      <a:pos x="connsiteX2" y="connsiteY2"/>
                    </a:cxn>
                    <a:cxn ang="0">
                      <a:pos x="connsiteX3" y="connsiteY3"/>
                    </a:cxn>
                  </a:cxnLst>
                  <a:rect l="l" t="t" r="r" b="b"/>
                  <a:pathLst>
                    <a:path w="13246" h="30797">
                      <a:moveTo>
                        <a:pt x="0" y="0"/>
                      </a:moveTo>
                      <a:lnTo>
                        <a:pt x="13246" y="0"/>
                      </a:lnTo>
                      <a:lnTo>
                        <a:pt x="13246" y="30798"/>
                      </a:lnTo>
                      <a:lnTo>
                        <a:pt x="0" y="30798"/>
                      </a:lnTo>
                      <a:close/>
                    </a:path>
                  </a:pathLst>
                </a:custGeom>
                <a:solidFill>
                  <a:srgbClr val="FFFFFF">
                    <a:alpha val="33000"/>
                  </a:srgbClr>
                </a:solidFill>
                <a:ln w="13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pic>
          <p:nvPicPr>
            <p:cNvPr id="378" name="Graphic 377">
              <a:extLst>
                <a:ext uri="{FF2B5EF4-FFF2-40B4-BE49-F238E27FC236}">
                  <a16:creationId xmlns:a16="http://schemas.microsoft.com/office/drawing/2014/main" id="{DE8E4603-B34F-903E-DE3A-680DC35B40F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2542394" y="5044712"/>
              <a:ext cx="790537" cy="730084"/>
            </a:xfrm>
            <a:prstGeom prst="rect">
              <a:avLst/>
            </a:prstGeom>
          </p:spPr>
        </p:pic>
        <p:pic>
          <p:nvPicPr>
            <p:cNvPr id="379" name="Graphic 378">
              <a:extLst>
                <a:ext uri="{FF2B5EF4-FFF2-40B4-BE49-F238E27FC236}">
                  <a16:creationId xmlns:a16="http://schemas.microsoft.com/office/drawing/2014/main" id="{DCCD52D7-8030-4539-76DE-FC5BDFDB827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2189" y="3537987"/>
              <a:ext cx="2503854" cy="2252711"/>
            </a:xfrm>
            <a:prstGeom prst="rect">
              <a:avLst/>
            </a:prstGeom>
          </p:spPr>
        </p:pic>
        <p:pic>
          <p:nvPicPr>
            <p:cNvPr id="380" name="Graphic 379">
              <a:extLst>
                <a:ext uri="{FF2B5EF4-FFF2-40B4-BE49-F238E27FC236}">
                  <a16:creationId xmlns:a16="http://schemas.microsoft.com/office/drawing/2014/main" id="{53048E0C-978B-510F-8C6C-F9C21DDC9EC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23827" y="4893842"/>
              <a:ext cx="557956" cy="881205"/>
            </a:xfrm>
            <a:prstGeom prst="rect">
              <a:avLst/>
            </a:prstGeom>
          </p:spPr>
        </p:pic>
        <p:pic>
          <p:nvPicPr>
            <p:cNvPr id="381" name="Graphic 380">
              <a:extLst>
                <a:ext uri="{FF2B5EF4-FFF2-40B4-BE49-F238E27FC236}">
                  <a16:creationId xmlns:a16="http://schemas.microsoft.com/office/drawing/2014/main" id="{2683EB83-2AD9-DE76-B1A0-F909D27FBCF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9971" y="5311436"/>
              <a:ext cx="501726" cy="463359"/>
            </a:xfrm>
            <a:prstGeom prst="rect">
              <a:avLst/>
            </a:prstGeom>
          </p:spPr>
        </p:pic>
      </p:grpSp>
      <p:sp>
        <p:nvSpPr>
          <p:cNvPr id="257" name="Rectangle: Rounded Corners 15">
            <a:extLst>
              <a:ext uri="{FF2B5EF4-FFF2-40B4-BE49-F238E27FC236}">
                <a16:creationId xmlns:a16="http://schemas.microsoft.com/office/drawing/2014/main" id="{902B959B-BFAF-254E-C5F5-7954D93651D6}"/>
              </a:ext>
            </a:extLst>
          </p:cNvPr>
          <p:cNvSpPr/>
          <p:nvPr/>
        </p:nvSpPr>
        <p:spPr>
          <a:xfrm>
            <a:off x="495300" y="5772028"/>
            <a:ext cx="7609630" cy="656515"/>
          </a:xfrm>
          <a:prstGeom prst="roundRect">
            <a:avLst>
              <a:gd name="adj" fmla="val 15371"/>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274320" tIns="146304" rIns="182880" bIns="146304" numCol="1" spcCol="0" rtlCol="0" fromWordArt="0" anchor="ctr"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An aha moment is defined as </a:t>
            </a:r>
            <a:r>
              <a:rPr kumimoji="0" lang="en-US" sz="1400" b="1" i="1" u="none" strike="noStrike" kern="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“a moment of sudden insight or discovery”.</a:t>
            </a:r>
          </a:p>
        </p:txBody>
      </p:sp>
      <p:sp>
        <p:nvSpPr>
          <p:cNvPr id="260" name="Rectangle: Rounded Corners 15">
            <a:extLst>
              <a:ext uri="{FF2B5EF4-FFF2-40B4-BE49-F238E27FC236}">
                <a16:creationId xmlns:a16="http://schemas.microsoft.com/office/drawing/2014/main" id="{20309294-1FC8-2C80-01ED-86843DAEE487}"/>
              </a:ext>
              <a:ext uri="{C183D7F6-B498-43B3-948B-1728B52AA6E4}">
                <adec:decorative xmlns:adec="http://schemas.microsoft.com/office/drawing/2017/decorative" val="1"/>
              </a:ext>
            </a:extLst>
          </p:cNvPr>
          <p:cNvSpPr/>
          <p:nvPr/>
        </p:nvSpPr>
        <p:spPr>
          <a:xfrm>
            <a:off x="8228198" y="1752600"/>
            <a:ext cx="3395090" cy="4019428"/>
          </a:xfrm>
          <a:prstGeom prst="roundRect">
            <a:avLst>
              <a:gd name="adj" fmla="val 2923"/>
            </a:avLst>
          </a:prstGeom>
          <a:solidFill>
            <a:sysClr val="window" lastClr="FFFFFF"/>
          </a:solidFill>
          <a:ln w="6350" cap="flat" cmpd="sng" algn="ctr">
            <a:noFill/>
            <a:prstDash val="solid"/>
            <a:miter lim="800000"/>
            <a:headEnd type="none" w="med" len="med"/>
            <a:tailEnd type="none" w="med" len="med"/>
          </a:ln>
          <a:effectLst>
            <a:outerShdw blurRad="63500" dist="127000" dir="2700000" algn="tl" rotWithShape="0">
              <a:srgbClr val="454142">
                <a:alpha val="20000"/>
              </a:srgbClr>
            </a:outerShdw>
          </a:effectLst>
        </p:spPr>
        <p:txBody>
          <a:bodyPr rot="0" spcFirstLastPara="0" vertOverflow="overflow" horzOverflow="overflow" vert="horz" wrap="square" lIns="274320" tIns="146304" rIns="182880" bIns="146304" numCol="1" spcCol="0" rtlCol="0" fromWordArt="0" anchor="ctr"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GB" sz="1400" b="0" i="0" u="none" strike="noStrike" kern="0" cap="none" spc="0" normalizeH="0" baseline="0" noProof="0">
              <a:ln>
                <a:noFill/>
              </a:ln>
              <a:solidFill>
                <a:srgbClr val="C03BC4"/>
              </a:solidFill>
              <a:effectLst/>
              <a:uLnTx/>
              <a:uFillTx/>
              <a:latin typeface="Segoe UI"/>
              <a:ea typeface="+mn-ea"/>
              <a:cs typeface="Segoe UI" panose="020B0502040204020203" pitchFamily="34" charset="0"/>
            </a:endParaRPr>
          </a:p>
        </p:txBody>
      </p:sp>
      <p:grpSp>
        <p:nvGrpSpPr>
          <p:cNvPr id="3" name="Group 2" descr="Pie chart indicating act, feel, think are equal parts of the pie.">
            <a:extLst>
              <a:ext uri="{FF2B5EF4-FFF2-40B4-BE49-F238E27FC236}">
                <a16:creationId xmlns:a16="http://schemas.microsoft.com/office/drawing/2014/main" id="{DA722905-95E3-7B74-8E48-45001BD222B1}"/>
              </a:ext>
            </a:extLst>
          </p:cNvPr>
          <p:cNvGrpSpPr/>
          <p:nvPr/>
        </p:nvGrpSpPr>
        <p:grpSpPr>
          <a:xfrm>
            <a:off x="8438397" y="1843606"/>
            <a:ext cx="2941733" cy="1969561"/>
            <a:chOff x="8438397" y="1843606"/>
            <a:chExt cx="2941733" cy="1969561"/>
          </a:xfrm>
        </p:grpSpPr>
        <p:grpSp>
          <p:nvGrpSpPr>
            <p:cNvPr id="262" name="Group 261">
              <a:extLst>
                <a:ext uri="{FF2B5EF4-FFF2-40B4-BE49-F238E27FC236}">
                  <a16:creationId xmlns:a16="http://schemas.microsoft.com/office/drawing/2014/main" id="{6FBA03E0-166D-6259-81E9-9CCE75C7CC6A}"/>
                </a:ext>
                <a:ext uri="{C183D7F6-B498-43B3-948B-1728B52AA6E4}">
                  <adec:decorative xmlns:adec="http://schemas.microsoft.com/office/drawing/2017/decorative" val="1"/>
                </a:ext>
              </a:extLst>
            </p:cNvPr>
            <p:cNvGrpSpPr/>
            <p:nvPr/>
          </p:nvGrpSpPr>
          <p:grpSpPr>
            <a:xfrm>
              <a:off x="8538100" y="1962977"/>
              <a:ext cx="2775286" cy="1850190"/>
              <a:chOff x="8511024" y="1962977"/>
              <a:chExt cx="2775286" cy="1850190"/>
            </a:xfrm>
          </p:grpSpPr>
          <p:grpSp>
            <p:nvGrpSpPr>
              <p:cNvPr id="263" name="Group 262">
                <a:extLst>
                  <a:ext uri="{FF2B5EF4-FFF2-40B4-BE49-F238E27FC236}">
                    <a16:creationId xmlns:a16="http://schemas.microsoft.com/office/drawing/2014/main" id="{C1FBB87D-A043-A8B9-CAB9-9AD487D819BF}"/>
                  </a:ext>
                </a:extLst>
              </p:cNvPr>
              <p:cNvGrpSpPr/>
              <p:nvPr/>
            </p:nvGrpSpPr>
            <p:grpSpPr>
              <a:xfrm>
                <a:off x="8511024" y="1962977"/>
                <a:ext cx="2775286" cy="1850190"/>
                <a:chOff x="8511024" y="2034806"/>
                <a:chExt cx="2775286" cy="1850190"/>
              </a:xfrm>
            </p:grpSpPr>
            <p:graphicFrame>
              <p:nvGraphicFramePr>
                <p:cNvPr id="268" name="Chart 267">
                  <a:extLst>
                    <a:ext uri="{FF2B5EF4-FFF2-40B4-BE49-F238E27FC236}">
                      <a16:creationId xmlns:a16="http://schemas.microsoft.com/office/drawing/2014/main" id="{F4E2492F-BC68-283A-1CEB-C5EBEAA98C20}"/>
                    </a:ext>
                  </a:extLst>
                </p:cNvPr>
                <p:cNvGraphicFramePr/>
                <p:nvPr>
                  <p:extLst>
                    <p:ext uri="{D42A27DB-BD31-4B8C-83A1-F6EECF244321}">
                      <p14:modId xmlns:p14="http://schemas.microsoft.com/office/powerpoint/2010/main" val="1159409329"/>
                    </p:ext>
                  </p:extLst>
                </p:nvPr>
              </p:nvGraphicFramePr>
              <p:xfrm>
                <a:off x="8511024" y="2034806"/>
                <a:ext cx="2775286" cy="1850190"/>
              </p:xfrm>
              <a:graphic>
                <a:graphicData uri="http://schemas.openxmlformats.org/drawingml/2006/chart">
                  <c:chart xmlns:c="http://schemas.openxmlformats.org/drawingml/2006/chart" xmlns:r="http://schemas.openxmlformats.org/officeDocument/2006/relationships" r:id="rId6"/>
                </a:graphicData>
              </a:graphic>
            </p:graphicFrame>
            <p:sp>
              <p:nvSpPr>
                <p:cNvPr id="269" name="Oval 268">
                  <a:extLst>
                    <a:ext uri="{FF2B5EF4-FFF2-40B4-BE49-F238E27FC236}">
                      <a16:creationId xmlns:a16="http://schemas.microsoft.com/office/drawing/2014/main" id="{E4659C13-820D-3B5E-9D57-2DB44123AA06}"/>
                    </a:ext>
                  </a:extLst>
                </p:cNvPr>
                <p:cNvSpPr/>
                <p:nvPr/>
              </p:nvSpPr>
              <p:spPr>
                <a:xfrm>
                  <a:off x="9623594" y="2709490"/>
                  <a:ext cx="550144" cy="550144"/>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a:ea typeface="+mn-ea"/>
                    <a:cs typeface="Segoe UI" panose="020B0502040204020203" pitchFamily="34" charset="0"/>
                  </a:endParaRPr>
                </a:p>
              </p:txBody>
            </p:sp>
          </p:grpSp>
          <p:sp>
            <p:nvSpPr>
              <p:cNvPr id="264" name="Graphic 188">
                <a:extLst>
                  <a:ext uri="{FF2B5EF4-FFF2-40B4-BE49-F238E27FC236}">
                    <a16:creationId xmlns:a16="http://schemas.microsoft.com/office/drawing/2014/main" id="{12077F68-E3F0-3FB9-DC95-36B12B6490CD}"/>
                  </a:ext>
                </a:extLst>
              </p:cNvPr>
              <p:cNvSpPr/>
              <p:nvPr/>
            </p:nvSpPr>
            <p:spPr>
              <a:xfrm>
                <a:off x="9785194" y="2766586"/>
                <a:ext cx="227041" cy="283727"/>
              </a:xfrm>
              <a:custGeom>
                <a:avLst/>
                <a:gdLst>
                  <a:gd name="connsiteX0" fmla="*/ 195116 w 227041"/>
                  <a:gd name="connsiteY0" fmla="*/ 170214 h 283727"/>
                  <a:gd name="connsiteX1" fmla="*/ 227042 w 227041"/>
                  <a:gd name="connsiteY1" fmla="*/ 202111 h 283727"/>
                  <a:gd name="connsiteX2" fmla="*/ 227042 w 227041"/>
                  <a:gd name="connsiteY2" fmla="*/ 202125 h 283727"/>
                  <a:gd name="connsiteX3" fmla="*/ 227042 w 227041"/>
                  <a:gd name="connsiteY3" fmla="*/ 215151 h 283727"/>
                  <a:gd name="connsiteX4" fmla="*/ 219762 w 227041"/>
                  <a:gd name="connsiteY4" fmla="*/ 237840 h 283727"/>
                  <a:gd name="connsiteX5" fmla="*/ 113471 w 227041"/>
                  <a:gd name="connsiteY5" fmla="*/ 283727 h 283727"/>
                  <a:gd name="connsiteX6" fmla="*/ 7237 w 227041"/>
                  <a:gd name="connsiteY6" fmla="*/ 237797 h 283727"/>
                  <a:gd name="connsiteX7" fmla="*/ 0 w 227041"/>
                  <a:gd name="connsiteY7" fmla="*/ 215165 h 283727"/>
                  <a:gd name="connsiteX8" fmla="*/ 0 w 227041"/>
                  <a:gd name="connsiteY8" fmla="*/ 202111 h 283727"/>
                  <a:gd name="connsiteX9" fmla="*/ 31897 w 227041"/>
                  <a:gd name="connsiteY9" fmla="*/ 170185 h 283727"/>
                  <a:gd name="connsiteX10" fmla="*/ 31912 w 227041"/>
                  <a:gd name="connsiteY10" fmla="*/ 170185 h 283727"/>
                  <a:gd name="connsiteX11" fmla="*/ 195102 w 227041"/>
                  <a:gd name="connsiteY11" fmla="*/ 170185 h 283727"/>
                  <a:gd name="connsiteX12" fmla="*/ 113471 w 227041"/>
                  <a:gd name="connsiteY12" fmla="*/ 0 h 283727"/>
                  <a:gd name="connsiteX13" fmla="*/ 184417 w 227041"/>
                  <a:gd name="connsiteY13" fmla="*/ 70946 h 283727"/>
                  <a:gd name="connsiteX14" fmla="*/ 113471 w 227041"/>
                  <a:gd name="connsiteY14" fmla="*/ 141892 h 283727"/>
                  <a:gd name="connsiteX15" fmla="*/ 42525 w 227041"/>
                  <a:gd name="connsiteY15" fmla="*/ 70946 h 283727"/>
                  <a:gd name="connsiteX16" fmla="*/ 113471 w 227041"/>
                  <a:gd name="connsiteY16" fmla="*/ 0 h 28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041" h="283727">
                    <a:moveTo>
                      <a:pt x="195116" y="170214"/>
                    </a:moveTo>
                    <a:cubicBezTo>
                      <a:pt x="212740" y="170205"/>
                      <a:pt x="227033" y="184487"/>
                      <a:pt x="227042" y="202111"/>
                    </a:cubicBezTo>
                    <a:cubicBezTo>
                      <a:pt x="227042" y="202115"/>
                      <a:pt x="227042" y="202121"/>
                      <a:pt x="227042" y="202125"/>
                    </a:cubicBezTo>
                    <a:lnTo>
                      <a:pt x="227042" y="215151"/>
                    </a:lnTo>
                    <a:cubicBezTo>
                      <a:pt x="227040" y="223287"/>
                      <a:pt x="224495" y="231220"/>
                      <a:pt x="219762" y="237840"/>
                    </a:cubicBezTo>
                    <a:cubicBezTo>
                      <a:pt x="197826" y="268531"/>
                      <a:pt x="161998" y="283727"/>
                      <a:pt x="113471" y="283727"/>
                    </a:cubicBezTo>
                    <a:cubicBezTo>
                      <a:pt x="64916" y="283727"/>
                      <a:pt x="29116" y="268517"/>
                      <a:pt x="7237" y="237797"/>
                    </a:cubicBezTo>
                    <a:cubicBezTo>
                      <a:pt x="2530" y="231189"/>
                      <a:pt x="1" y="223279"/>
                      <a:pt x="0" y="215165"/>
                    </a:cubicBezTo>
                    <a:lnTo>
                      <a:pt x="0" y="202111"/>
                    </a:lnTo>
                    <a:cubicBezTo>
                      <a:pt x="-8" y="184487"/>
                      <a:pt x="14273" y="170194"/>
                      <a:pt x="31897" y="170185"/>
                    </a:cubicBezTo>
                    <a:cubicBezTo>
                      <a:pt x="31902" y="170185"/>
                      <a:pt x="31907" y="170185"/>
                      <a:pt x="31912" y="170185"/>
                    </a:cubicBezTo>
                    <a:lnTo>
                      <a:pt x="195102" y="170185"/>
                    </a:lnTo>
                    <a:close/>
                    <a:moveTo>
                      <a:pt x="113471" y="0"/>
                    </a:moveTo>
                    <a:cubicBezTo>
                      <a:pt x="152653" y="0"/>
                      <a:pt x="184417" y="31764"/>
                      <a:pt x="184417" y="70946"/>
                    </a:cubicBezTo>
                    <a:cubicBezTo>
                      <a:pt x="184417" y="110128"/>
                      <a:pt x="152653" y="141892"/>
                      <a:pt x="113471" y="141892"/>
                    </a:cubicBezTo>
                    <a:cubicBezTo>
                      <a:pt x="74289" y="141892"/>
                      <a:pt x="42525" y="110128"/>
                      <a:pt x="42525" y="70946"/>
                    </a:cubicBezTo>
                    <a:cubicBezTo>
                      <a:pt x="42525" y="31764"/>
                      <a:pt x="74289" y="0"/>
                      <a:pt x="113471" y="0"/>
                    </a:cubicBezTo>
                    <a:close/>
                  </a:path>
                </a:pathLst>
              </a:custGeom>
              <a:solidFill>
                <a:srgbClr val="0078D4"/>
              </a:solidFill>
              <a:ln w="6350" cap="flat" cmpd="sng" algn="ctr">
                <a:noFill/>
                <a:prstDash val="solid"/>
                <a:miter lim="800000"/>
                <a:headEnd type="none" w="med" len="med"/>
                <a:tailEnd type="none" w="med" len="med"/>
              </a:ln>
              <a:effectLst/>
            </p:spPr>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eaLnBrk="1" fontAlgn="base" latinLnBrk="0" hangingPunct="1">
                  <a:lnSpc>
                    <a:spcPct val="100000"/>
                  </a:lnSpc>
                  <a:spcBef>
                    <a:spcPct val="0"/>
                  </a:spcBef>
                  <a:spcAft>
                    <a:spcPct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Segoe UI"/>
                  <a:ea typeface="+mn-ea"/>
                  <a:cs typeface="Segoe UI" panose="020B0502040204020203" pitchFamily="34" charset="0"/>
                </a:endParaRPr>
              </a:p>
            </p:txBody>
          </p:sp>
          <p:pic>
            <p:nvPicPr>
              <p:cNvPr id="265" name="Graphic 264">
                <a:extLst>
                  <a:ext uri="{FF2B5EF4-FFF2-40B4-BE49-F238E27FC236}">
                    <a16:creationId xmlns:a16="http://schemas.microsoft.com/office/drawing/2014/main" id="{497B1E28-A286-04A8-DD87-18F38A383E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9788" y="2983792"/>
                <a:ext cx="289978" cy="289978"/>
              </a:xfrm>
              <a:prstGeom prst="rect">
                <a:avLst/>
              </a:prstGeom>
            </p:spPr>
          </p:pic>
          <p:pic>
            <p:nvPicPr>
              <p:cNvPr id="266" name="Graphic 265">
                <a:extLst>
                  <a:ext uri="{FF2B5EF4-FFF2-40B4-BE49-F238E27FC236}">
                    <a16:creationId xmlns:a16="http://schemas.microsoft.com/office/drawing/2014/main" id="{61ABFA23-B929-007A-98FF-2C330DC027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753676" y="2271684"/>
                <a:ext cx="289977" cy="289977"/>
              </a:xfrm>
              <a:prstGeom prst="rect">
                <a:avLst/>
              </a:prstGeom>
            </p:spPr>
          </p:pic>
          <p:pic>
            <p:nvPicPr>
              <p:cNvPr id="267" name="Graphic 266">
                <a:extLst>
                  <a:ext uri="{FF2B5EF4-FFF2-40B4-BE49-F238E27FC236}">
                    <a16:creationId xmlns:a16="http://schemas.microsoft.com/office/drawing/2014/main" id="{F5AC6A3D-B102-918B-C032-6A57539BA1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09616" y="2999516"/>
                <a:ext cx="304831" cy="304831"/>
              </a:xfrm>
              <a:prstGeom prst="rect">
                <a:avLst/>
              </a:prstGeom>
            </p:spPr>
          </p:pic>
        </p:grpSp>
        <p:sp>
          <p:nvSpPr>
            <p:cNvPr id="270" name="TextBox 269">
              <a:extLst>
                <a:ext uri="{FF2B5EF4-FFF2-40B4-BE49-F238E27FC236}">
                  <a16:creationId xmlns:a16="http://schemas.microsoft.com/office/drawing/2014/main" id="{F247A57D-1B36-4685-9134-3A16C457EE3A}"/>
                </a:ext>
              </a:extLst>
            </p:cNvPr>
            <p:cNvSpPr txBox="1"/>
            <p:nvPr/>
          </p:nvSpPr>
          <p:spPr>
            <a:xfrm>
              <a:off x="9599932" y="1843606"/>
              <a:ext cx="651614" cy="244682"/>
            </a:xfrm>
            <a:prstGeom prst="rect">
              <a:avLst/>
            </a:prstGeom>
            <a:noFill/>
          </p:spPr>
          <p:txBody>
            <a:bodyPr wrap="square" rtlCol="0">
              <a:spAutoFit/>
            </a:bodyPr>
            <a:lstStyle/>
            <a:p>
              <a:pPr algn="ctr" defTabSz="932472" fontAlgn="base">
                <a:lnSpc>
                  <a:spcPct val="90000"/>
                </a:lnSpc>
                <a:spcBef>
                  <a:spcPct val="0"/>
                </a:spcBef>
                <a:spcAft>
                  <a:spcPts val="900"/>
                </a:spcAft>
              </a:pPr>
              <a:r>
                <a:rPr lang="en-US" sz="1100" b="1">
                  <a:solidFill>
                    <a:srgbClr val="0078D4"/>
                  </a:solidFill>
                  <a:cs typeface="Segoe UI" panose="020B0502040204020203" pitchFamily="34" charset="0"/>
                </a:rPr>
                <a:t>Feel</a:t>
              </a:r>
            </a:p>
          </p:txBody>
        </p:sp>
        <p:sp>
          <p:nvSpPr>
            <p:cNvPr id="271" name="TextBox 270">
              <a:extLst>
                <a:ext uri="{FF2B5EF4-FFF2-40B4-BE49-F238E27FC236}">
                  <a16:creationId xmlns:a16="http://schemas.microsoft.com/office/drawing/2014/main" id="{A58C9F9C-780A-EF7A-FC27-88664ED04F5E}"/>
                </a:ext>
              </a:extLst>
            </p:cNvPr>
            <p:cNvSpPr txBox="1"/>
            <p:nvPr/>
          </p:nvSpPr>
          <p:spPr>
            <a:xfrm>
              <a:off x="10728516" y="3038093"/>
              <a:ext cx="651614" cy="244682"/>
            </a:xfrm>
            <a:prstGeom prst="rect">
              <a:avLst/>
            </a:prstGeom>
            <a:noFill/>
          </p:spPr>
          <p:txBody>
            <a:bodyPr wrap="square" rtlCol="0">
              <a:spAutoFit/>
            </a:bodyPr>
            <a:lstStyle/>
            <a:p>
              <a:pPr defTabSz="932472" fontAlgn="base">
                <a:lnSpc>
                  <a:spcPct val="90000"/>
                </a:lnSpc>
                <a:spcBef>
                  <a:spcPct val="0"/>
                </a:spcBef>
                <a:spcAft>
                  <a:spcPts val="900"/>
                </a:spcAft>
              </a:pPr>
              <a:r>
                <a:rPr lang="en-US" sz="1100" b="1">
                  <a:solidFill>
                    <a:srgbClr val="0078D4"/>
                  </a:solidFill>
                  <a:cs typeface="Segoe UI" panose="020B0502040204020203" pitchFamily="34" charset="0"/>
                </a:rPr>
                <a:t>Think</a:t>
              </a:r>
            </a:p>
          </p:txBody>
        </p:sp>
        <p:sp>
          <p:nvSpPr>
            <p:cNvPr id="272" name="TextBox 271">
              <a:extLst>
                <a:ext uri="{FF2B5EF4-FFF2-40B4-BE49-F238E27FC236}">
                  <a16:creationId xmlns:a16="http://schemas.microsoft.com/office/drawing/2014/main" id="{5A38D477-C830-AB63-4931-C9E779816352}"/>
                </a:ext>
              </a:extLst>
            </p:cNvPr>
            <p:cNvSpPr txBox="1"/>
            <p:nvPr/>
          </p:nvSpPr>
          <p:spPr>
            <a:xfrm>
              <a:off x="8438397" y="3038093"/>
              <a:ext cx="651614" cy="244682"/>
            </a:xfrm>
            <a:prstGeom prst="rect">
              <a:avLst/>
            </a:prstGeom>
            <a:noFill/>
          </p:spPr>
          <p:txBody>
            <a:bodyPr wrap="square" rtlCol="0">
              <a:spAutoFit/>
            </a:bodyPr>
            <a:lstStyle/>
            <a:p>
              <a:pPr algn="r" defTabSz="932472" fontAlgn="base">
                <a:lnSpc>
                  <a:spcPct val="90000"/>
                </a:lnSpc>
                <a:spcBef>
                  <a:spcPct val="0"/>
                </a:spcBef>
                <a:spcAft>
                  <a:spcPts val="900"/>
                </a:spcAft>
              </a:pPr>
              <a:r>
                <a:rPr lang="en-US" sz="1100" b="1">
                  <a:solidFill>
                    <a:srgbClr val="0078D4"/>
                  </a:solidFill>
                  <a:cs typeface="Segoe UI" panose="020B0502040204020203" pitchFamily="34" charset="0"/>
                </a:rPr>
                <a:t>Act</a:t>
              </a:r>
            </a:p>
          </p:txBody>
        </p:sp>
      </p:grpSp>
      <p:sp>
        <p:nvSpPr>
          <p:cNvPr id="261" name="Rectangle 260">
            <a:extLst>
              <a:ext uri="{FF2B5EF4-FFF2-40B4-BE49-F238E27FC236}">
                <a16:creationId xmlns:a16="http://schemas.microsoft.com/office/drawing/2014/main" id="{21C7014D-023F-8D59-B231-F30E72C330A2}"/>
              </a:ext>
            </a:extLst>
          </p:cNvPr>
          <p:cNvSpPr/>
          <p:nvPr/>
        </p:nvSpPr>
        <p:spPr>
          <a:xfrm>
            <a:off x="8321818" y="3736978"/>
            <a:ext cx="3111999" cy="2033400"/>
          </a:xfrm>
          <a:prstGeom prst="rect">
            <a:avLst/>
          </a:prstGeom>
          <a:noFill/>
          <a:ln w="19050" cap="flat" cmpd="sng" algn="ctr">
            <a:noFill/>
            <a:prstDash val="dash"/>
            <a:miter lim="800000"/>
          </a:ln>
          <a:effectLst/>
        </p:spPr>
        <p:txBody>
          <a:bodyPr lIns="182880" rIns="18288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8D4"/>
                </a:solidFill>
                <a:effectLst/>
                <a:uLnTx/>
                <a:uFillTx/>
                <a:latin typeface="Segoe UI"/>
                <a:ea typeface="+mn-ea"/>
                <a:cs typeface="Segoe UI" panose="020B0502040204020203" pitchFamily="34" charset="0"/>
              </a:rPr>
              <a:t>The Think-Act-Feel framework is grounded in decades of research </a:t>
            </a:r>
            <a:r>
              <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rPr>
              <a:t>showing a whole human understanding – including feelings – is critical to business outcomes.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Segoe UI"/>
                <a:ea typeface="+mn-ea"/>
                <a:cs typeface="Segoe UI" panose="020B0502040204020203" pitchFamily="34" charset="0"/>
              </a:rPr>
              <a:t>Building on this framework we understand that </a:t>
            </a:r>
            <a:r>
              <a:rPr lang="en-US" sz="1200" b="1" kern="0">
                <a:solidFill>
                  <a:srgbClr val="0078D4"/>
                </a:solidFill>
                <a:latin typeface="Segoe UI"/>
                <a:cs typeface="Segoe UI" panose="020B0502040204020203" pitchFamily="34" charset="0"/>
              </a:rPr>
              <a:t>delivering accelerated change is based on trust.</a:t>
            </a:r>
          </a:p>
        </p:txBody>
      </p:sp>
    </p:spTree>
    <p:extLst>
      <p:ext uri="{BB962C8B-B14F-4D97-AF65-F5344CB8AC3E}">
        <p14:creationId xmlns:p14="http://schemas.microsoft.com/office/powerpoint/2010/main" val="3801578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1" y="730449"/>
            <a:ext cx="11011601" cy="553998"/>
          </a:xfrm>
        </p:spPr>
        <p:txBody>
          <a:bodyPr vert="horz" lIns="0" tIns="45720" rIns="0" bIns="45720" rtlCol="0" anchor="t">
            <a:noAutofit/>
          </a:bodyPr>
          <a:lstStyle/>
          <a:p>
            <a:pPr>
              <a:spcBef>
                <a:spcPts val="1200"/>
              </a:spcBef>
              <a:spcAft>
                <a:spcPts val="600"/>
              </a:spcAft>
            </a:pPr>
            <a:r>
              <a:rPr lang="en-US" sz="3600"/>
              <a:t>Copilot Communities</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1" y="1486370"/>
            <a:ext cx="4336582" cy="3042087"/>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dirty="0">
                <a:ln>
                  <a:noFill/>
                </a:ln>
                <a:solidFill>
                  <a:srgbClr val="8661C5"/>
                </a:solidFill>
                <a:effectLst/>
                <a:uLnTx/>
                <a:uFillTx/>
                <a:latin typeface="Segoe UI Semibold"/>
                <a:ea typeface="+mn-ea"/>
                <a:cs typeface="Segoe UI Semibold"/>
              </a:rPr>
              <a:t>Out-of-the-box Community of Practice to drive Copilot awareness and user enablement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Use the new </a:t>
            </a:r>
            <a:r>
              <a:rPr kumimoji="0" lang="en-US" sz="1600" b="0" i="0" u="none" strike="noStrike" kern="1200" cap="none" spc="0" normalizeH="0" baseline="0" noProof="0" dirty="0">
                <a:ln>
                  <a:noFill/>
                </a:ln>
                <a:solidFill>
                  <a:prstClr val="black"/>
                </a:solidFill>
                <a:effectLst/>
                <a:uLnTx/>
                <a:uFillTx/>
                <a:latin typeface="Segoe UI"/>
                <a:ea typeface="+mn-ea"/>
                <a:cs typeface="Segoe UI Semibold"/>
                <a:hlinkClick r:id="rId3"/>
              </a:rPr>
              <a:t>Copilot community template in Viva Engage</a:t>
            </a: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 to quickly generate excitement, share learning, and support future Copilot Champions and experts. </a:t>
            </a:r>
            <a:endParaRPr kumimoji="0" lang="en-US" sz="1600" b="0" i="0" u="none" strike="noStrike" kern="1200" cap="none" spc="0" normalizeH="0" baseline="0" noProof="0" dirty="0">
              <a:ln>
                <a:noFill/>
              </a:ln>
              <a:solidFill>
                <a:prstClr val="black"/>
              </a:solidFill>
              <a:effectLst/>
              <a:uLnTx/>
              <a:uFillTx/>
              <a:latin typeface="Segoe UI"/>
              <a:ea typeface="+mn-ea"/>
              <a:cs typeface="Segoe UI Semibold"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Give employees a place to:</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Share best practices, such as prompts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Share success stories of Copilot saving time and driving productivity</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Access company announcements on AI usage, adoption, direction, and mission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Seek support from peers and IT admins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egoe UI"/>
                <a:ea typeface="+mn-ea"/>
                <a:cs typeface="Segoe UI Semibold"/>
              </a:rPr>
              <a:t>Host virtual townhalls with Q&amp;A in your community</a:t>
            </a:r>
          </a:p>
        </p:txBody>
      </p:sp>
      <p:pic>
        <p:nvPicPr>
          <p:cNvPr id="12" name="Picture 11">
            <a:extLst>
              <a:ext uri="{FF2B5EF4-FFF2-40B4-BE49-F238E27FC236}">
                <a16:creationId xmlns:a16="http://schemas.microsoft.com/office/drawing/2014/main" id="{C8E9504F-4AAC-2C18-208A-2BAD583F137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19464" y="1204998"/>
            <a:ext cx="5286375" cy="291465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6C0E238C-BAB3-F1A3-BFB3-C8F62BDC3074}"/>
              </a:ext>
              <a:ext uri="{C183D7F6-B498-43B3-948B-1728B52AA6E4}">
                <adec:decorative xmlns:adec="http://schemas.microsoft.com/office/drawing/2017/decorative" val="1"/>
              </a:ext>
            </a:extLst>
          </p:cNvPr>
          <p:cNvPicPr>
            <a:picLocks noChangeAspect="1"/>
          </p:cNvPicPr>
          <p:nvPr/>
        </p:nvPicPr>
        <p:blipFill rotWithShape="1">
          <a:blip r:embed="rId5"/>
          <a:srcRect t="-271" r="-262" b="21821"/>
          <a:stretch/>
        </p:blipFill>
        <p:spPr>
          <a:xfrm>
            <a:off x="7500876" y="2706966"/>
            <a:ext cx="3404232" cy="1411206"/>
          </a:xfrm>
          <a:prstGeom prst="rect">
            <a:avLst/>
          </a:prstGeom>
        </p:spPr>
      </p:pic>
      <p:pic>
        <p:nvPicPr>
          <p:cNvPr id="2" name="Picture 1">
            <a:extLst>
              <a:ext uri="{FF2B5EF4-FFF2-40B4-BE49-F238E27FC236}">
                <a16:creationId xmlns:a16="http://schemas.microsoft.com/office/drawing/2014/main" id="{8FA97F74-92FE-032A-1B24-D7738051B5C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41704" y="2239467"/>
            <a:ext cx="2428302" cy="4720154"/>
          </a:xfrm>
          <a:prstGeom prst="rect">
            <a:avLst/>
          </a:prstGeom>
        </p:spPr>
      </p:pic>
      <p:pic>
        <p:nvPicPr>
          <p:cNvPr id="18" name="Picture 17">
            <a:extLst>
              <a:ext uri="{FF2B5EF4-FFF2-40B4-BE49-F238E27FC236}">
                <a16:creationId xmlns:a16="http://schemas.microsoft.com/office/drawing/2014/main" id="{86AC482C-88DB-C2DE-4F98-6F39FEDE4A55}"/>
              </a:ext>
              <a:ext uri="{C183D7F6-B498-43B3-948B-1728B52AA6E4}">
                <adec:decorative xmlns:adec="http://schemas.microsoft.com/office/drawing/2017/decorative" val="1"/>
              </a:ext>
            </a:extLst>
          </p:cNvPr>
          <p:cNvPicPr>
            <a:picLocks noChangeAspect="1"/>
          </p:cNvPicPr>
          <p:nvPr/>
        </p:nvPicPr>
        <p:blipFill rotWithShape="1">
          <a:blip r:embed="rId7"/>
          <a:srcRect l="30282" t="68113" r="19718" b="4183"/>
          <a:stretch/>
        </p:blipFill>
        <p:spPr>
          <a:xfrm>
            <a:off x="5615484" y="4523494"/>
            <a:ext cx="3699453" cy="991922"/>
          </a:xfrm>
          <a:prstGeom prst="rect">
            <a:avLst/>
          </a:prstGeom>
          <a:ln>
            <a:noFill/>
          </a:ln>
          <a:effectLst>
            <a:outerShdw blurRad="292100" dist="139700" dir="2700000" algn="tl" rotWithShape="0">
              <a:srgbClr val="333333">
                <a:alpha val="65000"/>
              </a:srgbClr>
            </a:outerShdw>
          </a:effectLst>
        </p:spPr>
      </p:pic>
      <p:grpSp>
        <p:nvGrpSpPr>
          <p:cNvPr id="8" name="Group 7">
            <a:extLst>
              <a:ext uri="{FF2B5EF4-FFF2-40B4-BE49-F238E27FC236}">
                <a16:creationId xmlns:a16="http://schemas.microsoft.com/office/drawing/2014/main" id="{47106118-2437-8CC1-E66B-F5424641D65D}"/>
              </a:ext>
              <a:ext uri="{C183D7F6-B498-43B3-948B-1728B52AA6E4}">
                <adec:decorative xmlns:adec="http://schemas.microsoft.com/office/drawing/2017/decorative" val="1"/>
              </a:ext>
            </a:extLst>
          </p:cNvPr>
          <p:cNvGrpSpPr/>
          <p:nvPr/>
        </p:nvGrpSpPr>
        <p:grpSpPr>
          <a:xfrm>
            <a:off x="10886532" y="5610006"/>
            <a:ext cx="1358101" cy="1345033"/>
            <a:chOff x="-130945" y="4247625"/>
            <a:chExt cx="2743200" cy="2743200"/>
          </a:xfrm>
        </p:grpSpPr>
        <p:sp>
          <p:nvSpPr>
            <p:cNvPr id="10" name="Oval 9">
              <a:extLst>
                <a:ext uri="{FF2B5EF4-FFF2-40B4-BE49-F238E27FC236}">
                  <a16:creationId xmlns:a16="http://schemas.microsoft.com/office/drawing/2014/main" id="{06EBE4FB-5389-7DF2-1311-57EC7DF38873}"/>
                </a:ext>
                <a:ext uri="{C183D7F6-B498-43B3-948B-1728B52AA6E4}">
                  <adec:decorative xmlns:adec="http://schemas.microsoft.com/office/drawing/2017/decorative" val="1"/>
                </a:ext>
              </a:extLst>
            </p:cNvPr>
            <p:cNvSpPr/>
            <p:nvPr/>
          </p:nvSpPr>
          <p:spPr bwMode="auto">
            <a:xfrm>
              <a:off x="-130945" y="4247625"/>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881C6706-C332-65A8-5D41-2C6663459FE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5604" y="4884174"/>
              <a:ext cx="1470103" cy="1470103"/>
            </a:xfrm>
            <a:prstGeom prst="rect">
              <a:avLst/>
            </a:prstGeom>
          </p:spPr>
        </p:pic>
      </p:grpSp>
      <p:sp>
        <p:nvSpPr>
          <p:cNvPr id="3" name="Rectangle: Rounded Corners 2">
            <a:extLst>
              <a:ext uri="{FF2B5EF4-FFF2-40B4-BE49-F238E27FC236}">
                <a16:creationId xmlns:a16="http://schemas.microsoft.com/office/drawing/2014/main" id="{1DAF8040-AD1B-6022-2209-105AA4FE64D9}"/>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Communications</a:t>
            </a:r>
          </a:p>
        </p:txBody>
      </p:sp>
    </p:spTree>
    <p:extLst>
      <p:ext uri="{BB962C8B-B14F-4D97-AF65-F5344CB8AC3E}">
        <p14:creationId xmlns:p14="http://schemas.microsoft.com/office/powerpoint/2010/main" val="295948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F9189359-7EB1-1E38-066A-30D820F2E401}"/>
              </a:ext>
              <a:ext uri="{C183D7F6-B498-43B3-948B-1728B52AA6E4}">
                <adec:decorative xmlns:adec="http://schemas.microsoft.com/office/drawing/2017/decorative" val="1"/>
              </a:ext>
            </a:extLst>
          </p:cNvPr>
          <p:cNvSpPr/>
          <p:nvPr/>
        </p:nvSpPr>
        <p:spPr bwMode="auto">
          <a:xfrm>
            <a:off x="6248400" y="108375"/>
            <a:ext cx="4511553" cy="6190825"/>
          </a:xfrm>
          <a:prstGeom prst="roundRect">
            <a:avLst>
              <a:gd name="adj" fmla="val 2738"/>
            </a:avLst>
          </a:prstGeom>
          <a:solidFill>
            <a:schemeClr val="bg1">
              <a:alpha val="50000"/>
            </a:schemeClr>
          </a:solidFill>
          <a:ln>
            <a:noFill/>
            <a:headEnd type="none" w="med" len="med"/>
            <a:tailEnd type="none" w="med" len="med"/>
          </a:ln>
          <a:effectLst>
            <a:outerShdw blurRad="241300" sx="102000" sy="102000" algn="ctr" rotWithShape="0">
              <a:prstClr val="black">
                <a:alpha val="3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0" y="765791"/>
            <a:ext cx="11011601" cy="553998"/>
          </a:xfrm>
        </p:spPr>
        <p:txBody>
          <a:bodyPr vert="horz" lIns="0" tIns="45720" rIns="0" bIns="45720" rtlCol="0" anchor="t">
            <a:noAutofit/>
          </a:bodyPr>
          <a:lstStyle/>
          <a:p>
            <a:pPr>
              <a:spcBef>
                <a:spcPts val="1200"/>
              </a:spcBef>
              <a:spcAft>
                <a:spcPts val="600"/>
              </a:spcAft>
            </a:pPr>
            <a:r>
              <a:rPr lang="en-US" sz="3600" dirty="0"/>
              <a:t>Copilot Academy</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0" y="1486370"/>
            <a:ext cx="4876799" cy="4292129"/>
          </a:xfrm>
          <a:prstGeom prst="rect">
            <a:avLst/>
          </a:prstGeom>
        </p:spPr>
        <p:txBody>
          <a:bodyPr vert="horz" lIns="0" tIns="0" rIns="0" bIns="0" rtlCol="0" anchor="t">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180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Develop the skills to utilize Copilot experiences effectively</a:t>
            </a:r>
          </a:p>
          <a:p>
            <a:pPr marL="0" marR="0" lvl="0" indent="0" algn="l" defTabSz="914400" rtl="0" eaLnBrk="1" fontAlgn="base" latinLnBrk="0" hangingPunct="1">
              <a:lnSpc>
                <a:spcPct val="100000"/>
              </a:lnSpc>
              <a:spcBef>
                <a:spcPts val="0"/>
              </a:spcBef>
              <a:spcAft>
                <a:spcPts val="1200"/>
              </a:spcAft>
              <a:buClrTx/>
              <a:buSzTx/>
              <a:buFontTx/>
              <a:buNone/>
              <a:tabLst/>
              <a:defRPr/>
            </a:pPr>
            <a:r>
              <a:rPr kumimoji="0" lang="en-US" sz="1600" b="0" i="0" u="none" strike="noStrike" kern="0" cap="none" spc="0" normalizeH="0" baseline="0" noProof="0">
                <a:ln>
                  <a:noFill/>
                </a:ln>
                <a:solidFill>
                  <a:srgbClr val="1A1A1A"/>
                </a:solidFill>
                <a:effectLst/>
                <a:uLnTx/>
                <a:uFillTx/>
                <a:latin typeface="Segoe UI" panose="020B0502040204020203" pitchFamily="34" charset="0"/>
                <a:ea typeface="+mn-ea"/>
                <a:cs typeface="Segoe UI" panose="020B0502040204020203" pitchFamily="34" charset="0"/>
              </a:rPr>
              <a:t>Curated learning paths designed by Microsoft experts to help you learn about, discover, and use Microsoft 365 Copilot</a:t>
            </a:r>
            <a:endParaRPr kumimoji="0" lang="en-US" sz="1600" b="0" i="0" u="none" strike="noStrike" kern="0" cap="none" spc="0" normalizeH="0" baseline="0" noProof="0">
              <a:ln>
                <a:noFill/>
              </a:ln>
              <a:solidFill>
                <a:srgbClr val="1A1A1A"/>
              </a:solidFill>
              <a:effectLst/>
              <a:uLnTx/>
              <a:uFillTx/>
              <a:latin typeface="Segoe UI"/>
              <a:ea typeface="+mn-ea"/>
              <a:cs typeface="Segoe UI" panose="020B0502040204020203"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Access directly at </a:t>
            </a:r>
            <a:r>
              <a:rPr kumimoji="0" lang="en-US" sz="1600" b="0" i="0" u="none" strike="noStrike" kern="0" cap="none" spc="0" normalizeH="0" baseline="0" noProof="0">
                <a:ln>
                  <a:noFill/>
                </a:ln>
                <a:solidFill>
                  <a:srgbClr val="C03BC4"/>
                </a:solidFill>
                <a:effectLst/>
                <a:uLnTx/>
                <a:uFillTx/>
                <a:latin typeface="Segoe UI"/>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aka.ms/CopilotAcademy</a:t>
            </a:r>
            <a:endParaRPr kumimoji="0" lang="en-US" sz="1600" b="0" i="0" u="none" strike="noStrike" kern="0" cap="none" spc="0" normalizeH="0" baseline="0" noProof="0">
              <a:ln>
                <a:noFill/>
              </a:ln>
              <a:solidFill>
                <a:srgbClr val="C03BC4"/>
              </a:solidFill>
              <a:effectLst/>
              <a:uLnTx/>
              <a:uFillTx/>
              <a:latin typeface="Segoe UI"/>
              <a:ea typeface="+mn-ea"/>
              <a:cs typeface="Segoe UI Semibold" panose="020B0702040204020203"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Surface free Copilot learning courses </a:t>
            </a:r>
            <a:r>
              <a:rPr kumimoji="0" lang="en-US" sz="16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in the tools and platforms where users already spend their time</a:t>
            </a:r>
          </a:p>
          <a:p>
            <a:pPr marL="342900" indent="-171450" fontAlgn="base">
              <a:lnSpc>
                <a:spcPct val="100000"/>
              </a:lnSpc>
              <a:spcBef>
                <a:spcPts val="0"/>
              </a:spcBef>
              <a:spcAft>
                <a:spcPts val="1200"/>
              </a:spcAft>
              <a:buSzPct val="102000"/>
              <a:buFont typeface="Arial" panose="020B0604020202020204" pitchFamily="34" charset="0"/>
              <a:buChar char="•"/>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a:rPr>
              <a:t>Includes hands-on prompt guidance </a:t>
            </a:r>
            <a:r>
              <a:rPr kumimoji="0" lang="en-US" sz="1600" b="0" i="0" u="none" strike="noStrike" kern="0" cap="none" spc="0" normalizeH="0" baseline="0" noProof="0">
                <a:ln>
                  <a:noFill/>
                </a:ln>
                <a:solidFill>
                  <a:srgbClr val="1A1A1A"/>
                </a:solidFill>
                <a:effectLst/>
                <a:uLnTx/>
                <a:uFillTx/>
                <a:latin typeface="Segoe UI"/>
                <a:ea typeface="+mn-ea"/>
                <a:cs typeface="Segoe UI"/>
              </a:rPr>
              <a:t>from Copilot </a:t>
            </a:r>
            <a:r>
              <a:rPr lang="en-US" sz="1600" kern="0">
                <a:solidFill>
                  <a:srgbClr val="1A1A1A"/>
                </a:solidFill>
                <a:latin typeface="Segoe UI"/>
                <a:cs typeface="Segoe UI"/>
              </a:rPr>
              <a:t>Prompt Gallery</a:t>
            </a:r>
            <a:r>
              <a:rPr kumimoji="0" lang="en-US" sz="1600" b="0" i="0" u="none" strike="noStrike" kern="0" cap="none" spc="0" normalizeH="0" baseline="0" noProof="0">
                <a:ln>
                  <a:noFill/>
                </a:ln>
                <a:solidFill>
                  <a:srgbClr val="1A1A1A"/>
                </a:solidFill>
                <a:effectLst/>
                <a:uLnTx/>
                <a:uFillTx/>
                <a:latin typeface="Segoe UI"/>
                <a:ea typeface="+mn-ea"/>
                <a:cs typeface="Segoe UI"/>
              </a:rPr>
              <a:t> to develop prompt engineering skills</a:t>
            </a:r>
            <a:endParaRPr lang="en-US" sz="1600" b="0" i="0" u="none" strike="noStrike" kern="0" cap="none" spc="0" normalizeH="0" baseline="0" noProof="0">
              <a:ln>
                <a:noFill/>
              </a:ln>
              <a:solidFill>
                <a:srgbClr val="1A1A1A"/>
              </a:solidFill>
              <a:effectLst/>
              <a:uLnTx/>
              <a:uFillTx/>
              <a:latin typeface="Segoe UI"/>
              <a:cs typeface="Segoe UI"/>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Out-of-the-box academy </a:t>
            </a:r>
            <a:r>
              <a:rPr kumimoji="0" lang="en-US" sz="1600" b="0" i="0" u="none" strike="noStrike" kern="0" cap="none" spc="0" normalizeH="0" baseline="0" noProof="0">
                <a:ln>
                  <a:noFill/>
                </a:ln>
                <a:solidFill>
                  <a:srgbClr val="1A1A1A"/>
                </a:solidFill>
                <a:effectLst/>
                <a:uLnTx/>
                <a:uFillTx/>
                <a:latin typeface="Segoe UI"/>
                <a:ea typeface="+mn-ea"/>
                <a:cs typeface="Segoe UI" pitchFamily="34" charset="0"/>
              </a:rPr>
              <a:t>is preloaded in Viva Learning – no admin configuration required</a:t>
            </a: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r>
              <a:rPr kumimoji="0" lang="en-US" sz="1600" b="0" i="0" u="none" strike="noStrike" kern="0" cap="none" spc="0" normalizeH="0" baseline="0" noProof="0">
                <a:ln>
                  <a:noFill/>
                </a:ln>
                <a:solidFill>
                  <a:srgbClr val="1A1A1A"/>
                </a:solidFill>
                <a:effectLst/>
                <a:uLnTx/>
                <a:uFillTx/>
                <a:latin typeface="Segoe UI"/>
                <a:ea typeface="+mn-ea"/>
                <a:cs typeface="Segoe UI Semibold" panose="020B0702040204020203" pitchFamily="34" charset="0"/>
              </a:rPr>
              <a:t>Available in 8 languages</a:t>
            </a:r>
            <a:endParaRPr kumimoji="0" lang="en-US" sz="1600" b="0" i="0" u="none" strike="noStrike" kern="0" cap="none" spc="0" normalizeH="0" baseline="0" noProof="0">
              <a:ln>
                <a:noFill/>
              </a:ln>
              <a:solidFill>
                <a:srgbClr val="1A1A1A"/>
              </a:solidFill>
              <a:effectLst/>
              <a:uLnTx/>
              <a:uFillTx/>
              <a:latin typeface="Segoe UI"/>
              <a:ea typeface="+mn-ea"/>
              <a:cs typeface="Segoe UI" pitchFamily="34" charset="0"/>
            </a:endParaRPr>
          </a:p>
          <a:p>
            <a:pPr marL="342900" marR="0" lvl="0" indent="-171450" algn="l" defTabSz="914400" rtl="0" eaLnBrk="1" fontAlgn="base" latinLnBrk="0" hangingPunct="1">
              <a:lnSpc>
                <a:spcPct val="100000"/>
              </a:lnSpc>
              <a:spcBef>
                <a:spcPts val="0"/>
              </a:spcBef>
              <a:spcAft>
                <a:spcPts val="1200"/>
              </a:spcAft>
              <a:buClrTx/>
              <a:buSzPct val="102000"/>
              <a:buFont typeface="Arial" panose="020B0604020202020204" pitchFamily="34" charset="0"/>
              <a:buChar char="•"/>
              <a:tabLst/>
              <a:defRPr/>
            </a:pPr>
            <a:endParaRPr kumimoji="0" lang="en-US" sz="1600" b="0" i="0" u="none" strike="noStrike" kern="0" cap="none" spc="0" normalizeH="0" baseline="0" noProof="0">
              <a:ln>
                <a:noFill/>
              </a:ln>
              <a:solidFill>
                <a:srgbClr val="1A1A1A"/>
              </a:solidFill>
              <a:effectLst/>
              <a:uLnTx/>
              <a:uFillTx/>
              <a:latin typeface="Segoe UI" panose="020B0502040204020203" pitchFamily="34" charset="0"/>
              <a:ea typeface="+mn-ea"/>
              <a:cs typeface="Segoe UI" pitchFamily="34" charset="0"/>
            </a:endParaRPr>
          </a:p>
        </p:txBody>
      </p:sp>
      <p:grpSp>
        <p:nvGrpSpPr>
          <p:cNvPr id="7" name="Group 6">
            <a:extLst>
              <a:ext uri="{FF2B5EF4-FFF2-40B4-BE49-F238E27FC236}">
                <a16:creationId xmlns:a16="http://schemas.microsoft.com/office/drawing/2014/main" id="{DDF068CF-7602-A6E3-8766-E51DCCAF9612}"/>
              </a:ext>
              <a:ext uri="{C183D7F6-B498-43B3-948B-1728B52AA6E4}">
                <adec:decorative xmlns:adec="http://schemas.microsoft.com/office/drawing/2017/decorative" val="1"/>
              </a:ext>
            </a:extLst>
          </p:cNvPr>
          <p:cNvGrpSpPr/>
          <p:nvPr/>
        </p:nvGrpSpPr>
        <p:grpSpPr>
          <a:xfrm>
            <a:off x="10759953" y="5357984"/>
            <a:ext cx="1576951" cy="1613483"/>
            <a:chOff x="8594343" y="2133600"/>
            <a:chExt cx="2743200" cy="2743200"/>
          </a:xfrm>
        </p:grpSpPr>
        <p:sp>
          <p:nvSpPr>
            <p:cNvPr id="8" name="Oval 7">
              <a:extLst>
                <a:ext uri="{FF2B5EF4-FFF2-40B4-BE49-F238E27FC236}">
                  <a16:creationId xmlns:a16="http://schemas.microsoft.com/office/drawing/2014/main" id="{EA626D78-A6F5-9C97-9D18-1CF41AFC7D91}"/>
                </a:ext>
                <a:ext uri="{C183D7F6-B498-43B3-948B-1728B52AA6E4}">
                  <adec:decorative xmlns:adec="http://schemas.microsoft.com/office/drawing/2017/decorative" val="1"/>
                </a:ext>
              </a:extLst>
            </p:cNvPr>
            <p:cNvSpPr/>
            <p:nvPr/>
          </p:nvSpPr>
          <p:spPr bwMode="auto">
            <a:xfrm>
              <a:off x="8594343" y="2133600"/>
              <a:ext cx="2743200" cy="2743200"/>
            </a:xfrm>
            <a:prstGeom prst="ellipse">
              <a:avLst/>
            </a:prstGeom>
            <a:solidFill>
              <a:schemeClr val="accent2">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0" name="Graphic 9">
              <a:extLst>
                <a:ext uri="{FF2B5EF4-FFF2-40B4-BE49-F238E27FC236}">
                  <a16:creationId xmlns:a16="http://schemas.microsoft.com/office/drawing/2014/main" id="{AD225383-D197-DFDC-3B40-CCDB5AB9F57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17105" y="2580161"/>
              <a:ext cx="1697677" cy="1697677"/>
            </a:xfrm>
            <a:prstGeom prst="rect">
              <a:avLst/>
            </a:prstGeom>
          </p:spPr>
        </p:pic>
      </p:grpSp>
      <p:pic>
        <p:nvPicPr>
          <p:cNvPr id="12" name="Picture 11">
            <a:extLst>
              <a:ext uri="{FF2B5EF4-FFF2-40B4-BE49-F238E27FC236}">
                <a16:creationId xmlns:a16="http://schemas.microsoft.com/office/drawing/2014/main" id="{D3B14726-B710-3701-CCE0-BB27827EFF1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90161" y="259516"/>
            <a:ext cx="4193426" cy="5943600"/>
          </a:xfrm>
          <a:prstGeom prst="rect">
            <a:avLst/>
          </a:prstGeom>
        </p:spPr>
      </p:pic>
      <p:sp>
        <p:nvSpPr>
          <p:cNvPr id="2" name="Rectangle: Rounded Corners 1">
            <a:extLst>
              <a:ext uri="{FF2B5EF4-FFF2-40B4-BE49-F238E27FC236}">
                <a16:creationId xmlns:a16="http://schemas.microsoft.com/office/drawing/2014/main" id="{7EACD99F-5B8F-585C-5B69-2CF4EBA30814}"/>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Tree>
    <p:extLst>
      <p:ext uri="{BB962C8B-B14F-4D97-AF65-F5344CB8AC3E}">
        <p14:creationId xmlns:p14="http://schemas.microsoft.com/office/powerpoint/2010/main" val="163211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7">
            <a:extLst>
              <a:ext uri="{FF2B5EF4-FFF2-40B4-BE49-F238E27FC236}">
                <a16:creationId xmlns:a16="http://schemas.microsoft.com/office/drawing/2014/main" id="{D5FD3CBB-8FB7-5A0E-21A3-4CDAC75A276A}"/>
              </a:ext>
            </a:extLst>
          </p:cNvPr>
          <p:cNvSpPr txBox="1">
            <a:spLocks/>
          </p:cNvSpPr>
          <p:nvPr/>
        </p:nvSpPr>
        <p:spPr>
          <a:xfrm>
            <a:off x="464381" y="689023"/>
            <a:ext cx="11366136" cy="498598"/>
          </a:xfrm>
          <a:prstGeom prst="rect">
            <a:avLst/>
          </a:prstGeom>
          <a:noFill/>
          <a:ln>
            <a:noFill/>
            <a:prstDash/>
          </a:ln>
          <a:effectLst/>
        </p:spPr>
        <p:txBody>
          <a:bodyPr rot="0" spcFirstLastPara="0" vert="horz" wrap="square" lIns="0" tIns="0" rIns="0" bIns="0" numCol="1" spcCol="0" rtlCol="0" fromWordArt="0" anchor="b" anchorCtr="0" forceAA="0" compatLnSpc="1">
            <a:prstTxWarp prst="textNoShape">
              <a:avLst/>
            </a:prstTxWarp>
            <a:spAutoFit/>
          </a:bodyPr>
          <a:lstStyle>
            <a:defPPr>
              <a:defRPr lang="en-US"/>
            </a:defPPr>
            <a:lvl1pPr marL="0" algn="l" defTabSz="914400" rtl="0" eaLnBrk="1" latinLnBrk="0" hangingPunct="1">
              <a:lnSpc>
                <a:spcPct val="90000"/>
              </a:lnSpc>
              <a:spcBef>
                <a:spcPct val="0"/>
              </a:spcBef>
              <a:buNone/>
              <a:defRPr sz="2400" b="1" i="0" kern="1200" spc="-50" baseline="0">
                <a:gradFill>
                  <a:gsLst>
                    <a:gs pos="62564">
                      <a:schemeClr val="tx1"/>
                    </a:gs>
                    <a:gs pos="55000">
                      <a:schemeClr val="tx1"/>
                    </a:gs>
                  </a:gsLst>
                  <a:lin ang="5400000" scaled="0"/>
                </a:gradFill>
                <a:latin typeface="Segoe Sans Text" pitchFamily="2" charset="0"/>
                <a:ea typeface="+mj-ea"/>
                <a:cs typeface="Segoe Sans Text"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50" normalizeH="0" baseline="0" noProof="0" dirty="0">
                <a:ln>
                  <a:noFill/>
                </a:ln>
                <a:gradFill>
                  <a:gsLst>
                    <a:gs pos="62564">
                      <a:schemeClr val="tx1"/>
                    </a:gs>
                    <a:gs pos="55000">
                      <a:schemeClr val="tx1"/>
                    </a:gs>
                  </a:gsLst>
                  <a:lin ang="5400000" scaled="0"/>
                </a:gradFill>
                <a:effectLst/>
                <a:uLnTx/>
                <a:uFillTx/>
                <a:latin typeface="+mj-lt"/>
                <a:ea typeface="+mj-ea"/>
                <a:cs typeface="Segoe UI" panose="020B0502040204020203" pitchFamily="34" charset="0"/>
              </a:rPr>
              <a:t>Introducing </a:t>
            </a:r>
            <a:r>
              <a:rPr kumimoji="0" lang="en-US" sz="3600" b="0" i="0" u="none" strike="noStrike" kern="1200" cap="none" spc="0" normalizeH="0" baseline="0" noProof="0" dirty="0">
                <a:ln>
                  <a:noFill/>
                </a:ln>
                <a:solidFill>
                  <a:schemeClr val="tx1"/>
                </a:solidFill>
                <a:effectLst/>
                <a:uLnTx/>
                <a:uFillTx/>
                <a:latin typeface="+mj-lt"/>
                <a:ea typeface="+mj-ea"/>
                <a:cs typeface="Segoe UI Semibold" panose="020B0702040204020203" pitchFamily="34" charset="0"/>
              </a:rPr>
              <a:t>AI Skills Navigator</a:t>
            </a:r>
          </a:p>
        </p:txBody>
      </p:sp>
      <p:pic>
        <p:nvPicPr>
          <p:cNvPr id="36" name="MS logo gray - EMF" descr="Microsoft logo, gray text version">
            <a:extLst>
              <a:ext uri="{FF2B5EF4-FFF2-40B4-BE49-F238E27FC236}">
                <a16:creationId xmlns:a16="http://schemas.microsoft.com/office/drawing/2014/main" id="{DF829510-090C-91BF-5954-BC647FA23E2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bwMode="black">
          <a:xfrm>
            <a:off x="9997455" y="749897"/>
            <a:ext cx="1366440" cy="292608"/>
          </a:xfrm>
          <a:prstGeom prst="rect">
            <a:avLst/>
          </a:prstGeom>
        </p:spPr>
      </p:pic>
      <p:sp>
        <p:nvSpPr>
          <p:cNvPr id="37" name="TextBox 34">
            <a:extLst>
              <a:ext uri="{FF2B5EF4-FFF2-40B4-BE49-F238E27FC236}">
                <a16:creationId xmlns:a16="http://schemas.microsoft.com/office/drawing/2014/main" id="{3FCE08CE-AE32-AB2D-FA46-77CB463C075B}"/>
              </a:ext>
            </a:extLst>
          </p:cNvPr>
          <p:cNvSpPr txBox="1"/>
          <p:nvPr/>
        </p:nvSpPr>
        <p:spPr>
          <a:xfrm>
            <a:off x="464381" y="1254287"/>
            <a:ext cx="6948441" cy="553998"/>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192" rtl="0" eaLnBrk="1" fontAlgn="auto" latinLnBrk="0" hangingPunct="1">
              <a:lnSpc>
                <a:spcPct val="100000"/>
              </a:lnSpc>
              <a:spcBef>
                <a:spcPts val="0"/>
              </a:spcBef>
              <a:spcAft>
                <a:spcPts val="600"/>
              </a:spcAft>
              <a:buClrTx/>
              <a:buSzTx/>
              <a:buFontTx/>
              <a:buNone/>
              <a:tabLst/>
              <a:defRPr/>
            </a:pPr>
            <a:r>
              <a:rPr kumimoji="0" lang="en-US" b="0" i="0" u="none" strike="noStrike" kern="1200" cap="none" spc="0" normalizeH="0" baseline="0" noProof="0" dirty="0">
                <a:ln>
                  <a:noFill/>
                </a:ln>
                <a:solidFill>
                  <a:srgbClr val="000000"/>
                </a:solidFill>
                <a:effectLst/>
                <a:uLnTx/>
                <a:uFillTx/>
                <a:latin typeface="Segoe UI"/>
                <a:ea typeface="+mn-ea"/>
                <a:cs typeface="+mn-cs"/>
              </a:rPr>
              <a:t>An agentic learning space that helps individuals build career skills and organizations worldwide accelerate their business. </a:t>
            </a:r>
            <a:endParaRPr kumimoji="0" lang="en-US" b="0" i="0" u="none" strike="noStrike" kern="1200" cap="none" spc="0" normalizeH="0" baseline="30000" noProof="0" dirty="0">
              <a:ln>
                <a:noFill/>
              </a:ln>
              <a:solidFill>
                <a:srgbClr val="000000"/>
              </a:solidFill>
              <a:effectLst/>
              <a:uLnTx/>
              <a:uFillTx/>
              <a:latin typeface="Segoe UI"/>
              <a:ea typeface="+mn-ea"/>
              <a:cs typeface="+mn-cs"/>
            </a:endParaRPr>
          </a:p>
        </p:txBody>
      </p:sp>
      <p:grpSp>
        <p:nvGrpSpPr>
          <p:cNvPr id="38" name="Group 37" descr="Benefit 1">
            <a:extLst>
              <a:ext uri="{FF2B5EF4-FFF2-40B4-BE49-F238E27FC236}">
                <a16:creationId xmlns:a16="http://schemas.microsoft.com/office/drawing/2014/main" id="{4BD2073C-294E-A4CC-182D-FD6794F60200}"/>
              </a:ext>
              <a:ext uri="{C183D7F6-B498-43B3-948B-1728B52AA6E4}">
                <adec:decorative xmlns:adec="http://schemas.microsoft.com/office/drawing/2017/decorative" val="0"/>
              </a:ext>
            </a:extLst>
          </p:cNvPr>
          <p:cNvGrpSpPr/>
          <p:nvPr/>
        </p:nvGrpSpPr>
        <p:grpSpPr>
          <a:xfrm>
            <a:off x="464381" y="2169954"/>
            <a:ext cx="3749040" cy="1840622"/>
            <a:chOff x="842719" y="2183162"/>
            <a:chExt cx="3749040" cy="1840622"/>
          </a:xfrm>
        </p:grpSpPr>
        <p:sp>
          <p:nvSpPr>
            <p:cNvPr id="59" name="Rectangle: Rounded Corners 58">
              <a:extLst>
                <a:ext uri="{FF2B5EF4-FFF2-40B4-BE49-F238E27FC236}">
                  <a16:creationId xmlns:a16="http://schemas.microsoft.com/office/drawing/2014/main" id="{B96F5BF3-1E7F-A19E-8766-4DDC223097CD}"/>
                </a:ext>
                <a:ext uri="{C183D7F6-B498-43B3-948B-1728B52AA6E4}">
                  <adec:decorative xmlns:adec="http://schemas.microsoft.com/office/drawing/2017/decorative" val="1"/>
                </a:ext>
              </a:extLst>
            </p:cNvPr>
            <p:cNvSpPr>
              <a:spLocks/>
            </p:cNvSpPr>
            <p:nvPr/>
          </p:nvSpPr>
          <p:spPr>
            <a:xfrm>
              <a:off x="842719" y="2183162"/>
              <a:ext cx="3749040" cy="1840622"/>
            </a:xfrm>
            <a:prstGeom prst="roundRect">
              <a:avLst>
                <a:gd name="adj" fmla="val 6993"/>
              </a:avLst>
            </a:prstGeom>
            <a:solidFill>
              <a:schemeClr val="bg1"/>
            </a:solidFill>
            <a:ln w="38100">
              <a:gradFill>
                <a:gsLst>
                  <a:gs pos="0">
                    <a:schemeClr val="accent3"/>
                  </a:gs>
                  <a:gs pos="39000">
                    <a:schemeClr val="accent2"/>
                  </a:gs>
                  <a:gs pos="61000">
                    <a:schemeClr val="accent2"/>
                  </a:gs>
                  <a:gs pos="100000">
                    <a:schemeClr val="accent5"/>
                  </a:gs>
                </a:gsLst>
                <a:lin ang="3900000" scaled="0"/>
              </a:gradFill>
              <a:headEnd type="none" w="med" len="med"/>
              <a:tailEnd type="none" w="med" len="med"/>
            </a:ln>
            <a:effectLst>
              <a:outerShdw blurRad="88900" dist="38100" dir="2700000" sx="101000" sy="101000" algn="ctr" rotWithShape="0">
                <a:srgbClr val="000000">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45720" rIns="4572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742"/>
              <a:endParaRPr lang="en-US" sz="1200" kern="0" spc="-10">
                <a:solidFill>
                  <a:srgbClr val="000000"/>
                </a:solidFill>
                <a:latin typeface="Segoe UI Semibold"/>
                <a:ea typeface="+mn-lt"/>
                <a:cs typeface="Segoe UI"/>
              </a:endParaRPr>
            </a:p>
          </p:txBody>
        </p:sp>
        <p:sp>
          <p:nvSpPr>
            <p:cNvPr id="60" name="Text Placeholder 14">
              <a:extLst>
                <a:ext uri="{FF2B5EF4-FFF2-40B4-BE49-F238E27FC236}">
                  <a16:creationId xmlns:a16="http://schemas.microsoft.com/office/drawing/2014/main" id="{946D7277-87A1-65AC-7488-306D0DA45AE8}"/>
                </a:ext>
              </a:extLst>
            </p:cNvPr>
            <p:cNvSpPr txBox="1">
              <a:spLocks/>
            </p:cNvSpPr>
            <p:nvPr/>
          </p:nvSpPr>
          <p:spPr>
            <a:xfrm>
              <a:off x="1124687" y="2958339"/>
              <a:ext cx="3029489" cy="605964"/>
            </a:xfrm>
            <a:prstGeom prst="rect">
              <a:avLst/>
            </a:prstGeom>
          </p:spPr>
          <p:txBody>
            <a:bodyPr lIns="0"/>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latin typeface="Segoe UI" panose="020B0502040204020203" pitchFamily="34" charset="0"/>
                  <a:cs typeface="Segoe UI" panose="020B0502040204020203" pitchFamily="34" charset="0"/>
                </a:rPr>
                <a:t>Curated content and credentials from Microsoft, LinkedIn and GitHub—all in a single place.</a:t>
              </a:r>
            </a:p>
          </p:txBody>
        </p:sp>
        <p:sp>
          <p:nvSpPr>
            <p:cNvPr id="61" name="Graphic 12">
              <a:extLst>
                <a:ext uri="{FF2B5EF4-FFF2-40B4-BE49-F238E27FC236}">
                  <a16:creationId xmlns:a16="http://schemas.microsoft.com/office/drawing/2014/main" id="{722BEE59-6559-8884-C767-2331F7351E7F}"/>
                </a:ext>
              </a:extLst>
            </p:cNvPr>
            <p:cNvSpPr>
              <a:spLocks noChangeAspect="1"/>
            </p:cNvSpPr>
            <p:nvPr/>
          </p:nvSpPr>
          <p:spPr>
            <a:xfrm>
              <a:off x="1137388" y="2412116"/>
              <a:ext cx="365819" cy="365760"/>
            </a:xfrm>
            <a:custGeom>
              <a:avLst/>
              <a:gdLst>
                <a:gd name="connsiteX0" fmla="*/ 207720 w 257197"/>
                <a:gd name="connsiteY0" fmla="*/ 9067 h 257156"/>
                <a:gd name="connsiteX1" fmla="*/ 163941 w 257197"/>
                <a:gd name="connsiteY1" fmla="*/ 9067 h 257156"/>
                <a:gd name="connsiteX2" fmla="*/ 133340 w 257197"/>
                <a:gd name="connsiteY2" fmla="*/ 39668 h 257156"/>
                <a:gd name="connsiteX3" fmla="*/ 102394 w 257197"/>
                <a:gd name="connsiteY3" fmla="*/ 9506 h 257156"/>
                <a:gd name="connsiteX4" fmla="*/ 30956 w 257197"/>
                <a:gd name="connsiteY4" fmla="*/ 9506 h 257156"/>
                <a:gd name="connsiteX5" fmla="*/ 0 w 257197"/>
                <a:gd name="connsiteY5" fmla="*/ 40462 h 257156"/>
                <a:gd name="connsiteX6" fmla="*/ 0 w 257197"/>
                <a:gd name="connsiteY6" fmla="*/ 226200 h 257156"/>
                <a:gd name="connsiteX7" fmla="*/ 30956 w 257197"/>
                <a:gd name="connsiteY7" fmla="*/ 257156 h 257156"/>
                <a:gd name="connsiteX8" fmla="*/ 216694 w 257197"/>
                <a:gd name="connsiteY8" fmla="*/ 257156 h 257156"/>
                <a:gd name="connsiteX9" fmla="*/ 247650 w 257197"/>
                <a:gd name="connsiteY9" fmla="*/ 226200 h 257156"/>
                <a:gd name="connsiteX10" fmla="*/ 247650 w 257197"/>
                <a:gd name="connsiteY10" fmla="*/ 154763 h 257156"/>
                <a:gd name="connsiteX11" fmla="*/ 217570 w 257197"/>
                <a:gd name="connsiteY11" fmla="*/ 123818 h 257156"/>
                <a:gd name="connsiteX12" fmla="*/ 248131 w 257197"/>
                <a:gd name="connsiteY12" fmla="*/ 93257 h 257156"/>
                <a:gd name="connsiteX13" fmla="*/ 248131 w 257197"/>
                <a:gd name="connsiteY13" fmla="*/ 49478 h 257156"/>
                <a:gd name="connsiteX14" fmla="*/ 207720 w 257197"/>
                <a:gd name="connsiteY14" fmla="*/ 9067 h 257156"/>
                <a:gd name="connsiteX15" fmla="*/ 133350 w 257197"/>
                <a:gd name="connsiteY15" fmla="*/ 103077 h 257156"/>
                <a:gd name="connsiteX16" fmla="*/ 154079 w 257197"/>
                <a:gd name="connsiteY16" fmla="*/ 123806 h 257156"/>
                <a:gd name="connsiteX17" fmla="*/ 133350 w 257197"/>
                <a:gd name="connsiteY17" fmla="*/ 123806 h 257156"/>
                <a:gd name="connsiteX18" fmla="*/ 133350 w 257197"/>
                <a:gd name="connsiteY18" fmla="*/ 103077 h 257156"/>
                <a:gd name="connsiteX19" fmla="*/ 114300 w 257197"/>
                <a:gd name="connsiteY19" fmla="*/ 123806 h 257156"/>
                <a:gd name="connsiteX20" fmla="*/ 19050 w 257197"/>
                <a:gd name="connsiteY20" fmla="*/ 123806 h 257156"/>
                <a:gd name="connsiteX21" fmla="*/ 19050 w 257197"/>
                <a:gd name="connsiteY21" fmla="*/ 40462 h 257156"/>
                <a:gd name="connsiteX22" fmla="*/ 30956 w 257197"/>
                <a:gd name="connsiteY22" fmla="*/ 28556 h 257156"/>
                <a:gd name="connsiteX23" fmla="*/ 102394 w 257197"/>
                <a:gd name="connsiteY23" fmla="*/ 28556 h 257156"/>
                <a:gd name="connsiteX24" fmla="*/ 114300 w 257197"/>
                <a:gd name="connsiteY24" fmla="*/ 40462 h 257156"/>
                <a:gd name="connsiteX25" fmla="*/ 114300 w 257197"/>
                <a:gd name="connsiteY25" fmla="*/ 123806 h 257156"/>
                <a:gd name="connsiteX26" fmla="*/ 19050 w 257197"/>
                <a:gd name="connsiteY26" fmla="*/ 142856 h 257156"/>
                <a:gd name="connsiteX27" fmla="*/ 114300 w 257197"/>
                <a:gd name="connsiteY27" fmla="*/ 142856 h 257156"/>
                <a:gd name="connsiteX28" fmla="*/ 114300 w 257197"/>
                <a:gd name="connsiteY28" fmla="*/ 238106 h 257156"/>
                <a:gd name="connsiteX29" fmla="*/ 30956 w 257197"/>
                <a:gd name="connsiteY29" fmla="*/ 238106 h 257156"/>
                <a:gd name="connsiteX30" fmla="*/ 19050 w 257197"/>
                <a:gd name="connsiteY30" fmla="*/ 226200 h 257156"/>
                <a:gd name="connsiteX31" fmla="*/ 19050 w 257197"/>
                <a:gd name="connsiteY31" fmla="*/ 142856 h 257156"/>
                <a:gd name="connsiteX32" fmla="*/ 133350 w 257197"/>
                <a:gd name="connsiteY32" fmla="*/ 238106 h 257156"/>
                <a:gd name="connsiteX33" fmla="*/ 133350 w 257197"/>
                <a:gd name="connsiteY33" fmla="*/ 142856 h 257156"/>
                <a:gd name="connsiteX34" fmla="*/ 216694 w 257197"/>
                <a:gd name="connsiteY34" fmla="*/ 142856 h 257156"/>
                <a:gd name="connsiteX35" fmla="*/ 228600 w 257197"/>
                <a:gd name="connsiteY35" fmla="*/ 154763 h 257156"/>
                <a:gd name="connsiteX36" fmla="*/ 228600 w 257197"/>
                <a:gd name="connsiteY36" fmla="*/ 226200 h 257156"/>
                <a:gd name="connsiteX37" fmla="*/ 216694 w 257197"/>
                <a:gd name="connsiteY37" fmla="*/ 238106 h 257156"/>
                <a:gd name="connsiteX38" fmla="*/ 133350 w 257197"/>
                <a:gd name="connsiteY38" fmla="*/ 238106 h 257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7197" h="257156">
                  <a:moveTo>
                    <a:pt x="207720" y="9067"/>
                  </a:moveTo>
                  <a:cubicBezTo>
                    <a:pt x="195631" y="-3022"/>
                    <a:pt x="176031" y="-3022"/>
                    <a:pt x="163941" y="9067"/>
                  </a:cubicBezTo>
                  <a:lnTo>
                    <a:pt x="133340" y="39668"/>
                  </a:lnTo>
                  <a:cubicBezTo>
                    <a:pt x="132919" y="22938"/>
                    <a:pt x="119224" y="9506"/>
                    <a:pt x="102394" y="9506"/>
                  </a:cubicBezTo>
                  <a:lnTo>
                    <a:pt x="30956" y="9506"/>
                  </a:lnTo>
                  <a:cubicBezTo>
                    <a:pt x="13860" y="9506"/>
                    <a:pt x="0" y="23366"/>
                    <a:pt x="0" y="40462"/>
                  </a:cubicBezTo>
                  <a:lnTo>
                    <a:pt x="0" y="226200"/>
                  </a:lnTo>
                  <a:cubicBezTo>
                    <a:pt x="0" y="243297"/>
                    <a:pt x="13860" y="257156"/>
                    <a:pt x="30956" y="257156"/>
                  </a:cubicBezTo>
                  <a:lnTo>
                    <a:pt x="216694" y="257156"/>
                  </a:lnTo>
                  <a:cubicBezTo>
                    <a:pt x="233790" y="257156"/>
                    <a:pt x="247650" y="243297"/>
                    <a:pt x="247650" y="226200"/>
                  </a:cubicBezTo>
                  <a:lnTo>
                    <a:pt x="247650" y="154763"/>
                  </a:lnTo>
                  <a:cubicBezTo>
                    <a:pt x="247650" y="137959"/>
                    <a:pt x="234262" y="124282"/>
                    <a:pt x="217570" y="123818"/>
                  </a:cubicBezTo>
                  <a:lnTo>
                    <a:pt x="248131" y="93257"/>
                  </a:lnTo>
                  <a:cubicBezTo>
                    <a:pt x="260220" y="81168"/>
                    <a:pt x="260220" y="61567"/>
                    <a:pt x="248131" y="49478"/>
                  </a:cubicBezTo>
                  <a:lnTo>
                    <a:pt x="207720" y="9067"/>
                  </a:lnTo>
                  <a:close/>
                  <a:moveTo>
                    <a:pt x="133350" y="103077"/>
                  </a:moveTo>
                  <a:lnTo>
                    <a:pt x="154079" y="123806"/>
                  </a:lnTo>
                  <a:lnTo>
                    <a:pt x="133350" y="123806"/>
                  </a:lnTo>
                  <a:lnTo>
                    <a:pt x="133350" y="103077"/>
                  </a:lnTo>
                  <a:close/>
                  <a:moveTo>
                    <a:pt x="114300" y="123806"/>
                  </a:moveTo>
                  <a:lnTo>
                    <a:pt x="19050" y="123806"/>
                  </a:lnTo>
                  <a:lnTo>
                    <a:pt x="19050" y="40462"/>
                  </a:lnTo>
                  <a:cubicBezTo>
                    <a:pt x="19050" y="33887"/>
                    <a:pt x="24381" y="28556"/>
                    <a:pt x="30956" y="28556"/>
                  </a:cubicBezTo>
                  <a:lnTo>
                    <a:pt x="102394" y="28556"/>
                  </a:lnTo>
                  <a:cubicBezTo>
                    <a:pt x="108970" y="28556"/>
                    <a:pt x="114300" y="33887"/>
                    <a:pt x="114300" y="40462"/>
                  </a:cubicBezTo>
                  <a:lnTo>
                    <a:pt x="114300" y="123806"/>
                  </a:lnTo>
                  <a:close/>
                  <a:moveTo>
                    <a:pt x="19050" y="142856"/>
                  </a:moveTo>
                  <a:lnTo>
                    <a:pt x="114300" y="142856"/>
                  </a:lnTo>
                  <a:lnTo>
                    <a:pt x="114300" y="238106"/>
                  </a:lnTo>
                  <a:lnTo>
                    <a:pt x="30956" y="238106"/>
                  </a:lnTo>
                  <a:cubicBezTo>
                    <a:pt x="24381" y="238106"/>
                    <a:pt x="19050" y="232775"/>
                    <a:pt x="19050" y="226200"/>
                  </a:cubicBezTo>
                  <a:lnTo>
                    <a:pt x="19050" y="142856"/>
                  </a:lnTo>
                  <a:close/>
                  <a:moveTo>
                    <a:pt x="133350" y="238106"/>
                  </a:moveTo>
                  <a:lnTo>
                    <a:pt x="133350" y="142856"/>
                  </a:lnTo>
                  <a:lnTo>
                    <a:pt x="216694" y="142856"/>
                  </a:lnTo>
                  <a:cubicBezTo>
                    <a:pt x="223270" y="142856"/>
                    <a:pt x="228600" y="148187"/>
                    <a:pt x="228600" y="154763"/>
                  </a:cubicBezTo>
                  <a:lnTo>
                    <a:pt x="228600" y="226200"/>
                  </a:lnTo>
                  <a:cubicBezTo>
                    <a:pt x="228600" y="232775"/>
                    <a:pt x="223270" y="238106"/>
                    <a:pt x="216694" y="238106"/>
                  </a:cubicBezTo>
                  <a:lnTo>
                    <a:pt x="133350" y="238106"/>
                  </a:lnTo>
                  <a:close/>
                </a:path>
              </a:pathLst>
            </a:custGeom>
            <a:gradFill>
              <a:gsLst>
                <a:gs pos="12000">
                  <a:srgbClr val="FF5C39"/>
                </a:gs>
                <a:gs pos="61000">
                  <a:schemeClr val="accent1"/>
                </a:gs>
                <a:gs pos="100000">
                  <a:srgbClr val="399A91"/>
                </a:gs>
              </a:gsLst>
              <a:lin ang="3900000" scaled="0"/>
            </a:gradFill>
            <a:ln w="9525" cap="flat" cmpd="sng" algn="ctr">
              <a:noFill/>
              <a:prstDash val="solid"/>
              <a:headEnd type="none" w="med" len="med"/>
              <a:tailEnd type="none" w="med" len="med"/>
            </a:ln>
            <a:effec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2692" fontAlgn="base">
                <a:lnSpc>
                  <a:spcPct val="90000"/>
                </a:lnSpc>
                <a:spcBef>
                  <a:spcPct val="0"/>
                </a:spcBef>
                <a:spcAft>
                  <a:spcPct val="0"/>
                </a:spcAft>
              </a:pPr>
              <a:endParaRPr lang="en-US" sz="2800" kern="0">
                <a:gradFill>
                  <a:gsLst>
                    <a:gs pos="52448">
                      <a:srgbClr val="FFFFFF"/>
                    </a:gs>
                    <a:gs pos="39000">
                      <a:srgbClr val="FFFFFF"/>
                    </a:gs>
                  </a:gsLst>
                  <a:lin ang="5400000" scaled="1"/>
                </a:gradFill>
                <a:latin typeface="Segoe UI Variable Display Semib" pitchFamily="2" charset="0"/>
                <a:cs typeface="Segoe UI" panose="020B0502040204020203" pitchFamily="34" charset="0"/>
              </a:endParaRPr>
            </a:p>
          </p:txBody>
        </p:sp>
        <p:sp>
          <p:nvSpPr>
            <p:cNvPr id="62" name="Text Placeholder 13">
              <a:extLst>
                <a:ext uri="{FF2B5EF4-FFF2-40B4-BE49-F238E27FC236}">
                  <a16:creationId xmlns:a16="http://schemas.microsoft.com/office/drawing/2014/main" id="{9A827B90-C4A6-8936-1A8F-68A07F429D69}"/>
                </a:ext>
              </a:extLst>
            </p:cNvPr>
            <p:cNvSpPr txBox="1">
              <a:spLocks/>
            </p:cNvSpPr>
            <p:nvPr/>
          </p:nvSpPr>
          <p:spPr>
            <a:xfrm>
              <a:off x="1516226" y="2430335"/>
              <a:ext cx="2881709" cy="329322"/>
            </a:xfrm>
            <a:prstGeom prst="rect">
              <a:avLst/>
            </a:prstGeom>
          </p:spPr>
          <p:txBody>
            <a:bodyPr wrap="square" lIns="137160" anchor="ct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ct val="0"/>
                </a:spcBef>
                <a:spcAft>
                  <a:spcPct val="0"/>
                </a:spcAft>
                <a:buNone/>
                <a:defRPr/>
              </a:pPr>
              <a:r>
                <a:rPr lang="en-US" sz="1800">
                  <a:latin typeface="Segoe UI Semibold" panose="020B0702040204020203" pitchFamily="34" charset="0"/>
                  <a:ea typeface="+mj-ea"/>
                  <a:cs typeface="Segoe UI Semibold" panose="020B0702040204020203" pitchFamily="34" charset="0"/>
                </a:rPr>
                <a:t>Rich, multimodal content</a:t>
              </a:r>
            </a:p>
          </p:txBody>
        </p:sp>
      </p:grpSp>
      <p:grpSp>
        <p:nvGrpSpPr>
          <p:cNvPr id="39" name="Group 38" descr="Benefit 2">
            <a:extLst>
              <a:ext uri="{FF2B5EF4-FFF2-40B4-BE49-F238E27FC236}">
                <a16:creationId xmlns:a16="http://schemas.microsoft.com/office/drawing/2014/main" id="{B8A34F27-D05A-D9BF-FDA0-43A111B01B35}"/>
              </a:ext>
              <a:ext uri="{C183D7F6-B498-43B3-948B-1728B52AA6E4}">
                <adec:decorative xmlns:adec="http://schemas.microsoft.com/office/drawing/2017/decorative" val="0"/>
              </a:ext>
            </a:extLst>
          </p:cNvPr>
          <p:cNvGrpSpPr/>
          <p:nvPr/>
        </p:nvGrpSpPr>
        <p:grpSpPr>
          <a:xfrm>
            <a:off x="464381" y="4182715"/>
            <a:ext cx="3749040" cy="1837944"/>
            <a:chOff x="842719" y="4195923"/>
            <a:chExt cx="3749040" cy="1837944"/>
          </a:xfrm>
        </p:grpSpPr>
        <p:sp>
          <p:nvSpPr>
            <p:cNvPr id="55" name="Rectangle: Rounded Corners 54">
              <a:extLst>
                <a:ext uri="{FF2B5EF4-FFF2-40B4-BE49-F238E27FC236}">
                  <a16:creationId xmlns:a16="http://schemas.microsoft.com/office/drawing/2014/main" id="{68A6E385-D276-D351-BF18-D80D09AB47E0}"/>
                </a:ext>
                <a:ext uri="{C183D7F6-B498-43B3-948B-1728B52AA6E4}">
                  <adec:decorative xmlns:adec="http://schemas.microsoft.com/office/drawing/2017/decorative" val="1"/>
                </a:ext>
              </a:extLst>
            </p:cNvPr>
            <p:cNvSpPr>
              <a:spLocks/>
            </p:cNvSpPr>
            <p:nvPr/>
          </p:nvSpPr>
          <p:spPr>
            <a:xfrm>
              <a:off x="842719" y="4195923"/>
              <a:ext cx="3749040" cy="1837944"/>
            </a:xfrm>
            <a:prstGeom prst="roundRect">
              <a:avLst>
                <a:gd name="adj" fmla="val 6993"/>
              </a:avLst>
            </a:prstGeom>
            <a:solidFill>
              <a:schemeClr val="bg1"/>
            </a:solidFill>
            <a:ln w="38100">
              <a:solidFill>
                <a:schemeClr val="accent1"/>
              </a:solidFill>
              <a:headEnd type="none" w="med" len="med"/>
              <a:tailEnd type="none" w="med" len="med"/>
            </a:ln>
            <a:effectLst>
              <a:outerShdw blurRad="88900" dist="38100" dir="2700000" sx="101000" sy="101000" algn="ctr" rotWithShape="0">
                <a:srgbClr val="000000">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45720" rIns="4572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742"/>
              <a:endParaRPr lang="en-US" sz="1200" kern="0" spc="-10">
                <a:solidFill>
                  <a:srgbClr val="000000"/>
                </a:solidFill>
                <a:latin typeface="Segoe UI Semibold"/>
                <a:ea typeface="+mn-lt"/>
                <a:cs typeface="Segoe UI"/>
              </a:endParaRPr>
            </a:p>
          </p:txBody>
        </p:sp>
        <p:sp>
          <p:nvSpPr>
            <p:cNvPr id="56" name="Text Placeholder 14">
              <a:extLst>
                <a:ext uri="{FF2B5EF4-FFF2-40B4-BE49-F238E27FC236}">
                  <a16:creationId xmlns:a16="http://schemas.microsoft.com/office/drawing/2014/main" id="{6D1567C1-C218-8D0E-5BD0-B5F72D5DE2CE}"/>
                </a:ext>
              </a:extLst>
            </p:cNvPr>
            <p:cNvSpPr txBox="1">
              <a:spLocks/>
            </p:cNvSpPr>
            <p:nvPr/>
          </p:nvSpPr>
          <p:spPr>
            <a:xfrm>
              <a:off x="1124687" y="5018356"/>
              <a:ext cx="3029489" cy="599311"/>
            </a:xfrm>
            <a:prstGeom prst="rect">
              <a:avLst/>
            </a:prstGeom>
          </p:spPr>
          <p:txBody>
            <a:bodyPr lIns="0"/>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latin typeface="Segoe UI" panose="020B0502040204020203" pitchFamily="34" charset="0"/>
                  <a:cs typeface="Segoe UI" panose="020B0502040204020203" pitchFamily="34" charset="0"/>
                </a:rPr>
                <a:t>Live-like training available anytime with agentic support.</a:t>
              </a:r>
            </a:p>
          </p:txBody>
        </p:sp>
        <p:sp>
          <p:nvSpPr>
            <p:cNvPr id="57" name="Graphic 36">
              <a:extLst>
                <a:ext uri="{FF2B5EF4-FFF2-40B4-BE49-F238E27FC236}">
                  <a16:creationId xmlns:a16="http://schemas.microsoft.com/office/drawing/2014/main" id="{859D11F3-A9C2-C674-AF85-81EB01DCAED3}"/>
                </a:ext>
              </a:extLst>
            </p:cNvPr>
            <p:cNvSpPr>
              <a:spLocks noChangeAspect="1"/>
            </p:cNvSpPr>
            <p:nvPr/>
          </p:nvSpPr>
          <p:spPr>
            <a:xfrm>
              <a:off x="1124688" y="4454571"/>
              <a:ext cx="446308" cy="365760"/>
            </a:xfrm>
            <a:custGeom>
              <a:avLst/>
              <a:gdLst>
                <a:gd name="connsiteX0" fmla="*/ 433258 w 658218"/>
                <a:gd name="connsiteY0" fmla="*/ 12834 h 539425"/>
                <a:gd name="connsiteX1" fmla="*/ 448606 w 658218"/>
                <a:gd name="connsiteY1" fmla="*/ 57130 h 539425"/>
                <a:gd name="connsiteX2" fmla="*/ 471848 w 658218"/>
                <a:gd name="connsiteY2" fmla="*/ 92733 h 539425"/>
                <a:gd name="connsiteX3" fmla="*/ 509560 w 658218"/>
                <a:gd name="connsiteY3" fmla="*/ 114675 h 539425"/>
                <a:gd name="connsiteX4" fmla="*/ 556482 w 658218"/>
                <a:gd name="connsiteY4" fmla="*/ 129164 h 539425"/>
                <a:gd name="connsiteX5" fmla="*/ 557359 w 658218"/>
                <a:gd name="connsiteY5" fmla="*/ 129164 h 539425"/>
                <a:gd name="connsiteX6" fmla="*/ 566129 w 658218"/>
                <a:gd name="connsiteY6" fmla="*/ 135788 h 539425"/>
                <a:gd name="connsiteX7" fmla="*/ 569638 w 658218"/>
                <a:gd name="connsiteY7" fmla="*/ 145724 h 539425"/>
                <a:gd name="connsiteX8" fmla="*/ 566129 w 658218"/>
                <a:gd name="connsiteY8" fmla="*/ 155659 h 539425"/>
                <a:gd name="connsiteX9" fmla="*/ 557359 w 658218"/>
                <a:gd name="connsiteY9" fmla="*/ 161869 h 539425"/>
                <a:gd name="connsiteX10" fmla="*/ 510437 w 658218"/>
                <a:gd name="connsiteY10" fmla="*/ 176359 h 539425"/>
                <a:gd name="connsiteX11" fmla="*/ 472725 w 658218"/>
                <a:gd name="connsiteY11" fmla="*/ 198300 h 539425"/>
                <a:gd name="connsiteX12" fmla="*/ 449483 w 658218"/>
                <a:gd name="connsiteY12" fmla="*/ 233903 h 539425"/>
                <a:gd name="connsiteX13" fmla="*/ 434135 w 658218"/>
                <a:gd name="connsiteY13" fmla="*/ 278200 h 539425"/>
                <a:gd name="connsiteX14" fmla="*/ 427557 w 658218"/>
                <a:gd name="connsiteY14" fmla="*/ 286479 h 539425"/>
                <a:gd name="connsiteX15" fmla="*/ 417033 w 658218"/>
                <a:gd name="connsiteY15" fmla="*/ 289791 h 539425"/>
                <a:gd name="connsiteX16" fmla="*/ 406508 w 658218"/>
                <a:gd name="connsiteY16" fmla="*/ 286479 h 539425"/>
                <a:gd name="connsiteX17" fmla="*/ 405631 w 658218"/>
                <a:gd name="connsiteY17" fmla="*/ 285652 h 539425"/>
                <a:gd name="connsiteX18" fmla="*/ 399930 w 658218"/>
                <a:gd name="connsiteY18" fmla="*/ 277786 h 539425"/>
                <a:gd name="connsiteX19" fmla="*/ 384582 w 658218"/>
                <a:gd name="connsiteY19" fmla="*/ 233489 h 539425"/>
                <a:gd name="connsiteX20" fmla="*/ 381951 w 658218"/>
                <a:gd name="connsiteY20" fmla="*/ 226451 h 539425"/>
                <a:gd name="connsiteX21" fmla="*/ 361340 w 658218"/>
                <a:gd name="connsiteY21" fmla="*/ 197472 h 539425"/>
                <a:gd name="connsiteX22" fmla="*/ 356078 w 658218"/>
                <a:gd name="connsiteY22" fmla="*/ 192918 h 539425"/>
                <a:gd name="connsiteX23" fmla="*/ 323189 w 658218"/>
                <a:gd name="connsiteY23" fmla="*/ 175117 h 539425"/>
                <a:gd name="connsiteX24" fmla="*/ 276268 w 658218"/>
                <a:gd name="connsiteY24" fmla="*/ 160627 h 539425"/>
                <a:gd name="connsiteX25" fmla="*/ 267497 w 658218"/>
                <a:gd name="connsiteY25" fmla="*/ 154417 h 539425"/>
                <a:gd name="connsiteX26" fmla="*/ 263989 w 658218"/>
                <a:gd name="connsiteY26" fmla="*/ 144482 h 539425"/>
                <a:gd name="connsiteX27" fmla="*/ 267497 w 658218"/>
                <a:gd name="connsiteY27" fmla="*/ 134546 h 539425"/>
                <a:gd name="connsiteX28" fmla="*/ 276268 w 658218"/>
                <a:gd name="connsiteY28" fmla="*/ 128336 h 539425"/>
                <a:gd name="connsiteX29" fmla="*/ 323189 w 658218"/>
                <a:gd name="connsiteY29" fmla="*/ 113847 h 539425"/>
                <a:gd name="connsiteX30" fmla="*/ 360463 w 658218"/>
                <a:gd name="connsiteY30" fmla="*/ 91491 h 539425"/>
                <a:gd name="connsiteX31" fmla="*/ 383266 w 658218"/>
                <a:gd name="connsiteY31" fmla="*/ 55888 h 539425"/>
                <a:gd name="connsiteX32" fmla="*/ 398615 w 658218"/>
                <a:gd name="connsiteY32" fmla="*/ 11592 h 539425"/>
                <a:gd name="connsiteX33" fmla="*/ 405192 w 658218"/>
                <a:gd name="connsiteY33" fmla="*/ 3312 h 539425"/>
                <a:gd name="connsiteX34" fmla="*/ 415717 w 658218"/>
                <a:gd name="connsiteY34" fmla="*/ 0 h 539425"/>
                <a:gd name="connsiteX35" fmla="*/ 426241 w 658218"/>
                <a:gd name="connsiteY35" fmla="*/ 3312 h 539425"/>
                <a:gd name="connsiteX36" fmla="*/ 432819 w 658218"/>
                <a:gd name="connsiteY36" fmla="*/ 11592 h 539425"/>
                <a:gd name="connsiteX37" fmla="*/ 648133 w 658218"/>
                <a:gd name="connsiteY37" fmla="*/ 341126 h 539425"/>
                <a:gd name="connsiteX38" fmla="*/ 614367 w 658218"/>
                <a:gd name="connsiteY38" fmla="*/ 330776 h 539425"/>
                <a:gd name="connsiteX39" fmla="*/ 587178 w 658218"/>
                <a:gd name="connsiteY39" fmla="*/ 315045 h 539425"/>
                <a:gd name="connsiteX40" fmla="*/ 570515 w 658218"/>
                <a:gd name="connsiteY40" fmla="*/ 289377 h 539425"/>
                <a:gd name="connsiteX41" fmla="*/ 559552 w 658218"/>
                <a:gd name="connsiteY41" fmla="*/ 257914 h 539425"/>
                <a:gd name="connsiteX42" fmla="*/ 554728 w 658218"/>
                <a:gd name="connsiteY42" fmla="*/ 251705 h 539425"/>
                <a:gd name="connsiteX43" fmla="*/ 547273 w 658218"/>
                <a:gd name="connsiteY43" fmla="*/ 249221 h 539425"/>
                <a:gd name="connsiteX44" fmla="*/ 539818 w 658218"/>
                <a:gd name="connsiteY44" fmla="*/ 251705 h 539425"/>
                <a:gd name="connsiteX45" fmla="*/ 534994 w 658218"/>
                <a:gd name="connsiteY45" fmla="*/ 257914 h 539425"/>
                <a:gd name="connsiteX46" fmla="*/ 524031 w 658218"/>
                <a:gd name="connsiteY46" fmla="*/ 289377 h 539425"/>
                <a:gd name="connsiteX47" fmla="*/ 507806 w 658218"/>
                <a:gd name="connsiteY47" fmla="*/ 314631 h 539425"/>
                <a:gd name="connsiteX48" fmla="*/ 481056 w 658218"/>
                <a:gd name="connsiteY48" fmla="*/ 330362 h 539425"/>
                <a:gd name="connsiteX49" fmla="*/ 447290 w 658218"/>
                <a:gd name="connsiteY49" fmla="*/ 340712 h 539425"/>
                <a:gd name="connsiteX50" fmla="*/ 440713 w 658218"/>
                <a:gd name="connsiteY50" fmla="*/ 345266 h 539425"/>
                <a:gd name="connsiteX51" fmla="*/ 438081 w 658218"/>
                <a:gd name="connsiteY51" fmla="*/ 352304 h 539425"/>
                <a:gd name="connsiteX52" fmla="*/ 440713 w 658218"/>
                <a:gd name="connsiteY52" fmla="*/ 359341 h 539425"/>
                <a:gd name="connsiteX53" fmla="*/ 447290 w 658218"/>
                <a:gd name="connsiteY53" fmla="*/ 363895 h 539425"/>
                <a:gd name="connsiteX54" fmla="*/ 481056 w 658218"/>
                <a:gd name="connsiteY54" fmla="*/ 374245 h 539425"/>
                <a:gd name="connsiteX55" fmla="*/ 508245 w 658218"/>
                <a:gd name="connsiteY55" fmla="*/ 389976 h 539425"/>
                <a:gd name="connsiteX56" fmla="*/ 524908 w 658218"/>
                <a:gd name="connsiteY56" fmla="*/ 415644 h 539425"/>
                <a:gd name="connsiteX57" fmla="*/ 535871 w 658218"/>
                <a:gd name="connsiteY57" fmla="*/ 447107 h 539425"/>
                <a:gd name="connsiteX58" fmla="*/ 540695 w 658218"/>
                <a:gd name="connsiteY58" fmla="*/ 453317 h 539425"/>
                <a:gd name="connsiteX59" fmla="*/ 548150 w 658218"/>
                <a:gd name="connsiteY59" fmla="*/ 455800 h 539425"/>
                <a:gd name="connsiteX60" fmla="*/ 555605 w 658218"/>
                <a:gd name="connsiteY60" fmla="*/ 453317 h 539425"/>
                <a:gd name="connsiteX61" fmla="*/ 560429 w 658218"/>
                <a:gd name="connsiteY61" fmla="*/ 447107 h 539425"/>
                <a:gd name="connsiteX62" fmla="*/ 571392 w 658218"/>
                <a:gd name="connsiteY62" fmla="*/ 415644 h 539425"/>
                <a:gd name="connsiteX63" fmla="*/ 588055 w 658218"/>
                <a:gd name="connsiteY63" fmla="*/ 389976 h 539425"/>
                <a:gd name="connsiteX64" fmla="*/ 615244 w 658218"/>
                <a:gd name="connsiteY64" fmla="*/ 374245 h 539425"/>
                <a:gd name="connsiteX65" fmla="*/ 649010 w 658218"/>
                <a:gd name="connsiteY65" fmla="*/ 363895 h 539425"/>
                <a:gd name="connsiteX66" fmla="*/ 655587 w 658218"/>
                <a:gd name="connsiteY66" fmla="*/ 359341 h 539425"/>
                <a:gd name="connsiteX67" fmla="*/ 658219 w 658218"/>
                <a:gd name="connsiteY67" fmla="*/ 352304 h 539425"/>
                <a:gd name="connsiteX68" fmla="*/ 655587 w 658218"/>
                <a:gd name="connsiteY68" fmla="*/ 345266 h 539425"/>
                <a:gd name="connsiteX69" fmla="*/ 649010 w 658218"/>
                <a:gd name="connsiteY69" fmla="*/ 340712 h 539425"/>
                <a:gd name="connsiteX70" fmla="*/ 648133 w 658218"/>
                <a:gd name="connsiteY70" fmla="*/ 340712 h 539425"/>
                <a:gd name="connsiteX71" fmla="*/ 548150 w 658218"/>
                <a:gd name="connsiteY71" fmla="*/ 498027 h 539425"/>
                <a:gd name="connsiteX72" fmla="*/ 438520 w 658218"/>
                <a:gd name="connsiteY72" fmla="*/ 498027 h 539425"/>
                <a:gd name="connsiteX73" fmla="*/ 438520 w 658218"/>
                <a:gd name="connsiteY73" fmla="*/ 456628 h 539425"/>
                <a:gd name="connsiteX74" fmla="*/ 394668 w 658218"/>
                <a:gd name="connsiteY74" fmla="*/ 415230 h 539425"/>
                <a:gd name="connsiteX75" fmla="*/ 219260 w 658218"/>
                <a:gd name="connsiteY75" fmla="*/ 415230 h 539425"/>
                <a:gd name="connsiteX76" fmla="*/ 175408 w 658218"/>
                <a:gd name="connsiteY76" fmla="*/ 456628 h 539425"/>
                <a:gd name="connsiteX77" fmla="*/ 175408 w 658218"/>
                <a:gd name="connsiteY77" fmla="*/ 498027 h 539425"/>
                <a:gd name="connsiteX78" fmla="*/ 76741 w 658218"/>
                <a:gd name="connsiteY78" fmla="*/ 498027 h 539425"/>
                <a:gd name="connsiteX79" fmla="*/ 43852 w 658218"/>
                <a:gd name="connsiteY79" fmla="*/ 466978 h 539425"/>
                <a:gd name="connsiteX80" fmla="*/ 43852 w 658218"/>
                <a:gd name="connsiteY80" fmla="*/ 197886 h 539425"/>
                <a:gd name="connsiteX81" fmla="*/ 76741 w 658218"/>
                <a:gd name="connsiteY81" fmla="*/ 166837 h 539425"/>
                <a:gd name="connsiteX82" fmla="*/ 223207 w 658218"/>
                <a:gd name="connsiteY82" fmla="*/ 166837 h 539425"/>
                <a:gd name="connsiteX83" fmla="*/ 219260 w 658218"/>
                <a:gd name="connsiteY83" fmla="*/ 146138 h 539425"/>
                <a:gd name="connsiteX84" fmla="*/ 223207 w 658218"/>
                <a:gd name="connsiteY84" fmla="*/ 125438 h 539425"/>
                <a:gd name="connsiteX85" fmla="*/ 76741 w 658218"/>
                <a:gd name="connsiteY85" fmla="*/ 125438 h 539425"/>
                <a:gd name="connsiteX86" fmla="*/ 0 w 658218"/>
                <a:gd name="connsiteY86" fmla="*/ 197886 h 539425"/>
                <a:gd name="connsiteX87" fmla="*/ 0 w 658218"/>
                <a:gd name="connsiteY87" fmla="*/ 466978 h 539425"/>
                <a:gd name="connsiteX88" fmla="*/ 76741 w 658218"/>
                <a:gd name="connsiteY88" fmla="*/ 539426 h 539425"/>
                <a:gd name="connsiteX89" fmla="*/ 537187 w 658218"/>
                <a:gd name="connsiteY89" fmla="*/ 539426 h 539425"/>
                <a:gd name="connsiteX90" fmla="*/ 613928 w 658218"/>
                <a:gd name="connsiteY90" fmla="*/ 466978 h 539425"/>
                <a:gd name="connsiteX91" fmla="*/ 613928 w 658218"/>
                <a:gd name="connsiteY91" fmla="*/ 428477 h 539425"/>
                <a:gd name="connsiteX92" fmla="*/ 613051 w 658218"/>
                <a:gd name="connsiteY92" fmla="*/ 430961 h 539425"/>
                <a:gd name="connsiteX93" fmla="*/ 602088 w 658218"/>
                <a:gd name="connsiteY93" fmla="*/ 462424 h 539425"/>
                <a:gd name="connsiteX94" fmla="*/ 581039 w 658218"/>
                <a:gd name="connsiteY94" fmla="*/ 489333 h 539425"/>
                <a:gd name="connsiteX95" fmla="*/ 548150 w 658218"/>
                <a:gd name="connsiteY95" fmla="*/ 498027 h 539425"/>
                <a:gd name="connsiteX96" fmla="*/ 308280 w 658218"/>
                <a:gd name="connsiteY96" fmla="*/ 216516 h 539425"/>
                <a:gd name="connsiteX97" fmla="*/ 288108 w 658218"/>
                <a:gd name="connsiteY97" fmla="*/ 210306 h 539425"/>
                <a:gd name="connsiteX98" fmla="*/ 219260 w 658218"/>
                <a:gd name="connsiteY98" fmla="*/ 291033 h 539425"/>
                <a:gd name="connsiteX99" fmla="*/ 306964 w 658218"/>
                <a:gd name="connsiteY99" fmla="*/ 373831 h 539425"/>
                <a:gd name="connsiteX100" fmla="*/ 386775 w 658218"/>
                <a:gd name="connsiteY100" fmla="*/ 325394 h 539425"/>
                <a:gd name="connsiteX101" fmla="*/ 380635 w 658218"/>
                <a:gd name="connsiteY101" fmla="*/ 321668 h 539425"/>
                <a:gd name="connsiteX102" fmla="*/ 357832 w 658218"/>
                <a:gd name="connsiteY102" fmla="*/ 293103 h 539425"/>
                <a:gd name="connsiteX103" fmla="*/ 342046 w 658218"/>
                <a:gd name="connsiteY103" fmla="*/ 247979 h 539425"/>
                <a:gd name="connsiteX104" fmla="*/ 329329 w 658218"/>
                <a:gd name="connsiteY104" fmla="*/ 228521 h 539425"/>
                <a:gd name="connsiteX105" fmla="*/ 308718 w 658218"/>
                <a:gd name="connsiteY105" fmla="*/ 216516 h 539425"/>
                <a:gd name="connsiteX106" fmla="*/ 306964 w 658218"/>
                <a:gd name="connsiteY106" fmla="*/ 332432 h 539425"/>
                <a:gd name="connsiteX107" fmla="*/ 263112 w 658218"/>
                <a:gd name="connsiteY107" fmla="*/ 291033 h 539425"/>
                <a:gd name="connsiteX108" fmla="*/ 306964 w 658218"/>
                <a:gd name="connsiteY108" fmla="*/ 249635 h 539425"/>
                <a:gd name="connsiteX109" fmla="*/ 350816 w 658218"/>
                <a:gd name="connsiteY109" fmla="*/ 291033 h 539425"/>
                <a:gd name="connsiteX110" fmla="*/ 306964 w 658218"/>
                <a:gd name="connsiteY110" fmla="*/ 332432 h 539425"/>
                <a:gd name="connsiteX111" fmla="*/ 394668 w 658218"/>
                <a:gd name="connsiteY111" fmla="*/ 498027 h 539425"/>
                <a:gd name="connsiteX112" fmla="*/ 219260 w 658218"/>
                <a:gd name="connsiteY112" fmla="*/ 498027 h 539425"/>
                <a:gd name="connsiteX113" fmla="*/ 219260 w 658218"/>
                <a:gd name="connsiteY113" fmla="*/ 456628 h 539425"/>
                <a:gd name="connsiteX114" fmla="*/ 394668 w 658218"/>
                <a:gd name="connsiteY114" fmla="*/ 456628 h 539425"/>
                <a:gd name="connsiteX115" fmla="*/ 394668 w 658218"/>
                <a:gd name="connsiteY115" fmla="*/ 498027 h 53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658218" h="539425">
                  <a:moveTo>
                    <a:pt x="433258" y="12834"/>
                  </a:moveTo>
                  <a:lnTo>
                    <a:pt x="448606" y="57130"/>
                  </a:lnTo>
                  <a:cubicBezTo>
                    <a:pt x="453430" y="70792"/>
                    <a:pt x="461323" y="82798"/>
                    <a:pt x="471848" y="92733"/>
                  </a:cubicBezTo>
                  <a:cubicBezTo>
                    <a:pt x="482372" y="102669"/>
                    <a:pt x="495528" y="110535"/>
                    <a:pt x="509560" y="114675"/>
                  </a:cubicBezTo>
                  <a:lnTo>
                    <a:pt x="556482" y="129164"/>
                  </a:lnTo>
                  <a:lnTo>
                    <a:pt x="557359" y="129164"/>
                  </a:lnTo>
                  <a:cubicBezTo>
                    <a:pt x="560867" y="130406"/>
                    <a:pt x="563937" y="132890"/>
                    <a:pt x="566129" y="135788"/>
                  </a:cubicBezTo>
                  <a:cubicBezTo>
                    <a:pt x="568322" y="138686"/>
                    <a:pt x="569638" y="142412"/>
                    <a:pt x="569638" y="145724"/>
                  </a:cubicBezTo>
                  <a:cubicBezTo>
                    <a:pt x="569638" y="149036"/>
                    <a:pt x="568322" y="152761"/>
                    <a:pt x="566129" y="155659"/>
                  </a:cubicBezTo>
                  <a:cubicBezTo>
                    <a:pt x="563937" y="158557"/>
                    <a:pt x="560867" y="161041"/>
                    <a:pt x="557359" y="161869"/>
                  </a:cubicBezTo>
                  <a:lnTo>
                    <a:pt x="510437" y="176359"/>
                  </a:lnTo>
                  <a:cubicBezTo>
                    <a:pt x="495966" y="180913"/>
                    <a:pt x="483249" y="188364"/>
                    <a:pt x="472725" y="198300"/>
                  </a:cubicBezTo>
                  <a:cubicBezTo>
                    <a:pt x="462200" y="208236"/>
                    <a:pt x="453868" y="220655"/>
                    <a:pt x="449483" y="233903"/>
                  </a:cubicBezTo>
                  <a:lnTo>
                    <a:pt x="434135" y="278200"/>
                  </a:lnTo>
                  <a:cubicBezTo>
                    <a:pt x="432819" y="281512"/>
                    <a:pt x="430627" y="284410"/>
                    <a:pt x="427557" y="286479"/>
                  </a:cubicBezTo>
                  <a:cubicBezTo>
                    <a:pt x="424487" y="288549"/>
                    <a:pt x="420541" y="289791"/>
                    <a:pt x="417033" y="289791"/>
                  </a:cubicBezTo>
                  <a:cubicBezTo>
                    <a:pt x="413524" y="289791"/>
                    <a:pt x="409578" y="288549"/>
                    <a:pt x="406508" y="286479"/>
                  </a:cubicBezTo>
                  <a:cubicBezTo>
                    <a:pt x="406508" y="286479"/>
                    <a:pt x="406070" y="286066"/>
                    <a:pt x="405631" y="285652"/>
                  </a:cubicBezTo>
                  <a:cubicBezTo>
                    <a:pt x="403000" y="283582"/>
                    <a:pt x="400807" y="281098"/>
                    <a:pt x="399930" y="277786"/>
                  </a:cubicBezTo>
                  <a:lnTo>
                    <a:pt x="384582" y="233489"/>
                  </a:lnTo>
                  <a:cubicBezTo>
                    <a:pt x="383705" y="231005"/>
                    <a:pt x="382828" y="228935"/>
                    <a:pt x="381951" y="226451"/>
                  </a:cubicBezTo>
                  <a:cubicBezTo>
                    <a:pt x="377127" y="215688"/>
                    <a:pt x="370111" y="205752"/>
                    <a:pt x="361340" y="197472"/>
                  </a:cubicBezTo>
                  <a:cubicBezTo>
                    <a:pt x="359586" y="195816"/>
                    <a:pt x="357832" y="194160"/>
                    <a:pt x="356078" y="192918"/>
                  </a:cubicBezTo>
                  <a:cubicBezTo>
                    <a:pt x="346431" y="185053"/>
                    <a:pt x="335468" y="179257"/>
                    <a:pt x="323189" y="175117"/>
                  </a:cubicBezTo>
                  <a:lnTo>
                    <a:pt x="276268" y="160627"/>
                  </a:lnTo>
                  <a:cubicBezTo>
                    <a:pt x="272759" y="159385"/>
                    <a:pt x="269690" y="157315"/>
                    <a:pt x="267497" y="154417"/>
                  </a:cubicBezTo>
                  <a:cubicBezTo>
                    <a:pt x="265305" y="151520"/>
                    <a:pt x="263989" y="147794"/>
                    <a:pt x="263989" y="144482"/>
                  </a:cubicBezTo>
                  <a:cubicBezTo>
                    <a:pt x="263989" y="141170"/>
                    <a:pt x="265305" y="137444"/>
                    <a:pt x="267497" y="134546"/>
                  </a:cubicBezTo>
                  <a:cubicBezTo>
                    <a:pt x="269690" y="131648"/>
                    <a:pt x="272759" y="129164"/>
                    <a:pt x="276268" y="128336"/>
                  </a:cubicBezTo>
                  <a:lnTo>
                    <a:pt x="323189" y="113847"/>
                  </a:lnTo>
                  <a:cubicBezTo>
                    <a:pt x="337222" y="109293"/>
                    <a:pt x="349939" y="101841"/>
                    <a:pt x="360463" y="91491"/>
                  </a:cubicBezTo>
                  <a:cubicBezTo>
                    <a:pt x="370988" y="81556"/>
                    <a:pt x="378881" y="69136"/>
                    <a:pt x="383266" y="55888"/>
                  </a:cubicBezTo>
                  <a:lnTo>
                    <a:pt x="398615" y="11592"/>
                  </a:lnTo>
                  <a:cubicBezTo>
                    <a:pt x="399930" y="8280"/>
                    <a:pt x="402123" y="5382"/>
                    <a:pt x="405192" y="3312"/>
                  </a:cubicBezTo>
                  <a:cubicBezTo>
                    <a:pt x="408262" y="1242"/>
                    <a:pt x="412209" y="0"/>
                    <a:pt x="415717" y="0"/>
                  </a:cubicBezTo>
                  <a:cubicBezTo>
                    <a:pt x="419225" y="0"/>
                    <a:pt x="423172" y="1242"/>
                    <a:pt x="426241" y="3312"/>
                  </a:cubicBezTo>
                  <a:cubicBezTo>
                    <a:pt x="429311" y="5382"/>
                    <a:pt x="431942" y="8280"/>
                    <a:pt x="432819" y="11592"/>
                  </a:cubicBezTo>
                  <a:close/>
                  <a:moveTo>
                    <a:pt x="648133" y="341126"/>
                  </a:moveTo>
                  <a:lnTo>
                    <a:pt x="614367" y="330776"/>
                  </a:lnTo>
                  <a:cubicBezTo>
                    <a:pt x="604281" y="327464"/>
                    <a:pt x="595072" y="322082"/>
                    <a:pt x="587178" y="315045"/>
                  </a:cubicBezTo>
                  <a:cubicBezTo>
                    <a:pt x="579723" y="308007"/>
                    <a:pt x="574023" y="299313"/>
                    <a:pt x="570515" y="289377"/>
                  </a:cubicBezTo>
                  <a:lnTo>
                    <a:pt x="559552" y="257914"/>
                  </a:lnTo>
                  <a:cubicBezTo>
                    <a:pt x="558675" y="255430"/>
                    <a:pt x="556920" y="253360"/>
                    <a:pt x="554728" y="251705"/>
                  </a:cubicBezTo>
                  <a:cubicBezTo>
                    <a:pt x="552535" y="250049"/>
                    <a:pt x="549904" y="249221"/>
                    <a:pt x="547273" y="249221"/>
                  </a:cubicBezTo>
                  <a:cubicBezTo>
                    <a:pt x="544642" y="249221"/>
                    <a:pt x="542011" y="250049"/>
                    <a:pt x="539818" y="251705"/>
                  </a:cubicBezTo>
                  <a:cubicBezTo>
                    <a:pt x="537626" y="253360"/>
                    <a:pt x="535871" y="255430"/>
                    <a:pt x="534994" y="257914"/>
                  </a:cubicBezTo>
                  <a:lnTo>
                    <a:pt x="524031" y="289377"/>
                  </a:lnTo>
                  <a:cubicBezTo>
                    <a:pt x="520523" y="298899"/>
                    <a:pt x="515261" y="307593"/>
                    <a:pt x="507806" y="314631"/>
                  </a:cubicBezTo>
                  <a:cubicBezTo>
                    <a:pt x="500351" y="321668"/>
                    <a:pt x="491142" y="327050"/>
                    <a:pt x="481056" y="330362"/>
                  </a:cubicBezTo>
                  <a:lnTo>
                    <a:pt x="447290" y="340712"/>
                  </a:lnTo>
                  <a:cubicBezTo>
                    <a:pt x="444659" y="341540"/>
                    <a:pt x="442467" y="343196"/>
                    <a:pt x="440713" y="345266"/>
                  </a:cubicBezTo>
                  <a:cubicBezTo>
                    <a:pt x="438959" y="347336"/>
                    <a:pt x="438081" y="349820"/>
                    <a:pt x="438081" y="352304"/>
                  </a:cubicBezTo>
                  <a:cubicBezTo>
                    <a:pt x="438081" y="354787"/>
                    <a:pt x="438959" y="357271"/>
                    <a:pt x="440713" y="359341"/>
                  </a:cubicBezTo>
                  <a:cubicBezTo>
                    <a:pt x="442467" y="361411"/>
                    <a:pt x="444659" y="363067"/>
                    <a:pt x="447290" y="363895"/>
                  </a:cubicBezTo>
                  <a:lnTo>
                    <a:pt x="481056" y="374245"/>
                  </a:lnTo>
                  <a:cubicBezTo>
                    <a:pt x="491142" y="377557"/>
                    <a:pt x="500351" y="382939"/>
                    <a:pt x="508245" y="389976"/>
                  </a:cubicBezTo>
                  <a:cubicBezTo>
                    <a:pt x="515700" y="397014"/>
                    <a:pt x="521400" y="406122"/>
                    <a:pt x="524908" y="415644"/>
                  </a:cubicBezTo>
                  <a:lnTo>
                    <a:pt x="535871" y="447107"/>
                  </a:lnTo>
                  <a:cubicBezTo>
                    <a:pt x="536749" y="449591"/>
                    <a:pt x="538503" y="451661"/>
                    <a:pt x="540695" y="453317"/>
                  </a:cubicBezTo>
                  <a:cubicBezTo>
                    <a:pt x="542888" y="454972"/>
                    <a:pt x="545519" y="455800"/>
                    <a:pt x="548150" y="455800"/>
                  </a:cubicBezTo>
                  <a:cubicBezTo>
                    <a:pt x="550781" y="455800"/>
                    <a:pt x="553412" y="454972"/>
                    <a:pt x="555605" y="453317"/>
                  </a:cubicBezTo>
                  <a:cubicBezTo>
                    <a:pt x="557797" y="451661"/>
                    <a:pt x="559552" y="449591"/>
                    <a:pt x="560429" y="447107"/>
                  </a:cubicBezTo>
                  <a:lnTo>
                    <a:pt x="571392" y="415644"/>
                  </a:lnTo>
                  <a:cubicBezTo>
                    <a:pt x="574900" y="406122"/>
                    <a:pt x="580601" y="397428"/>
                    <a:pt x="588055" y="389976"/>
                  </a:cubicBezTo>
                  <a:cubicBezTo>
                    <a:pt x="595510" y="382939"/>
                    <a:pt x="604719" y="377557"/>
                    <a:pt x="615244" y="374245"/>
                  </a:cubicBezTo>
                  <a:lnTo>
                    <a:pt x="649010" y="363895"/>
                  </a:lnTo>
                  <a:cubicBezTo>
                    <a:pt x="651641" y="363067"/>
                    <a:pt x="653833" y="361411"/>
                    <a:pt x="655587" y="359341"/>
                  </a:cubicBezTo>
                  <a:cubicBezTo>
                    <a:pt x="657342" y="357271"/>
                    <a:pt x="658219" y="354787"/>
                    <a:pt x="658219" y="352304"/>
                  </a:cubicBezTo>
                  <a:cubicBezTo>
                    <a:pt x="658219" y="349820"/>
                    <a:pt x="657342" y="347336"/>
                    <a:pt x="655587" y="345266"/>
                  </a:cubicBezTo>
                  <a:cubicBezTo>
                    <a:pt x="653833" y="343196"/>
                    <a:pt x="651641" y="341540"/>
                    <a:pt x="649010" y="340712"/>
                  </a:cubicBezTo>
                  <a:lnTo>
                    <a:pt x="648133" y="340712"/>
                  </a:lnTo>
                  <a:close/>
                  <a:moveTo>
                    <a:pt x="548150" y="498027"/>
                  </a:moveTo>
                  <a:lnTo>
                    <a:pt x="438520" y="498027"/>
                  </a:lnTo>
                  <a:lnTo>
                    <a:pt x="438520" y="456628"/>
                  </a:lnTo>
                  <a:cubicBezTo>
                    <a:pt x="438520" y="433859"/>
                    <a:pt x="418787" y="415230"/>
                    <a:pt x="394668" y="415230"/>
                  </a:cubicBezTo>
                  <a:lnTo>
                    <a:pt x="219260" y="415230"/>
                  </a:lnTo>
                  <a:cubicBezTo>
                    <a:pt x="195141" y="415230"/>
                    <a:pt x="175408" y="433859"/>
                    <a:pt x="175408" y="456628"/>
                  </a:cubicBezTo>
                  <a:lnTo>
                    <a:pt x="175408" y="498027"/>
                  </a:lnTo>
                  <a:lnTo>
                    <a:pt x="76741" y="498027"/>
                  </a:lnTo>
                  <a:cubicBezTo>
                    <a:pt x="58762" y="498027"/>
                    <a:pt x="43852" y="483952"/>
                    <a:pt x="43852" y="466978"/>
                  </a:cubicBezTo>
                  <a:lnTo>
                    <a:pt x="43852" y="197886"/>
                  </a:lnTo>
                  <a:cubicBezTo>
                    <a:pt x="43852" y="180913"/>
                    <a:pt x="58762" y="166837"/>
                    <a:pt x="76741" y="166837"/>
                  </a:cubicBezTo>
                  <a:lnTo>
                    <a:pt x="223207" y="166837"/>
                  </a:lnTo>
                  <a:cubicBezTo>
                    <a:pt x="220576" y="160213"/>
                    <a:pt x="219260" y="153175"/>
                    <a:pt x="219260" y="146138"/>
                  </a:cubicBezTo>
                  <a:cubicBezTo>
                    <a:pt x="219260" y="139100"/>
                    <a:pt x="220576" y="132062"/>
                    <a:pt x="223207" y="125438"/>
                  </a:cubicBezTo>
                  <a:lnTo>
                    <a:pt x="76741" y="125438"/>
                  </a:lnTo>
                  <a:cubicBezTo>
                    <a:pt x="34205" y="125438"/>
                    <a:pt x="0" y="157729"/>
                    <a:pt x="0" y="197886"/>
                  </a:cubicBezTo>
                  <a:lnTo>
                    <a:pt x="0" y="466978"/>
                  </a:lnTo>
                  <a:cubicBezTo>
                    <a:pt x="0" y="507135"/>
                    <a:pt x="34205" y="539426"/>
                    <a:pt x="76741" y="539426"/>
                  </a:cubicBezTo>
                  <a:lnTo>
                    <a:pt x="537187" y="539426"/>
                  </a:lnTo>
                  <a:cubicBezTo>
                    <a:pt x="579723" y="539426"/>
                    <a:pt x="613928" y="507135"/>
                    <a:pt x="613928" y="466978"/>
                  </a:cubicBezTo>
                  <a:lnTo>
                    <a:pt x="613928" y="428477"/>
                  </a:lnTo>
                  <a:cubicBezTo>
                    <a:pt x="613928" y="428477"/>
                    <a:pt x="613051" y="430133"/>
                    <a:pt x="613051" y="430961"/>
                  </a:cubicBezTo>
                  <a:lnTo>
                    <a:pt x="602088" y="462424"/>
                  </a:lnTo>
                  <a:cubicBezTo>
                    <a:pt x="597703" y="474016"/>
                    <a:pt x="590686" y="482710"/>
                    <a:pt x="581039" y="489333"/>
                  </a:cubicBezTo>
                  <a:cubicBezTo>
                    <a:pt x="571392" y="495957"/>
                    <a:pt x="559990" y="498027"/>
                    <a:pt x="548150" y="498027"/>
                  </a:cubicBezTo>
                  <a:close/>
                  <a:moveTo>
                    <a:pt x="308280" y="216516"/>
                  </a:moveTo>
                  <a:lnTo>
                    <a:pt x="288108" y="210306"/>
                  </a:lnTo>
                  <a:cubicBezTo>
                    <a:pt x="248641" y="218586"/>
                    <a:pt x="219260" y="251705"/>
                    <a:pt x="219260" y="291033"/>
                  </a:cubicBezTo>
                  <a:cubicBezTo>
                    <a:pt x="219260" y="336572"/>
                    <a:pt x="258727" y="373831"/>
                    <a:pt x="306964" y="373831"/>
                  </a:cubicBezTo>
                  <a:cubicBezTo>
                    <a:pt x="342484" y="373831"/>
                    <a:pt x="372742" y="353960"/>
                    <a:pt x="386775" y="325394"/>
                  </a:cubicBezTo>
                  <a:cubicBezTo>
                    <a:pt x="384582" y="324152"/>
                    <a:pt x="382389" y="322910"/>
                    <a:pt x="380635" y="321668"/>
                  </a:cubicBezTo>
                  <a:cubicBezTo>
                    <a:pt x="368795" y="312975"/>
                    <a:pt x="361779" y="303453"/>
                    <a:pt x="357832" y="293103"/>
                  </a:cubicBezTo>
                  <a:lnTo>
                    <a:pt x="342046" y="247979"/>
                  </a:lnTo>
                  <a:cubicBezTo>
                    <a:pt x="338099" y="238457"/>
                    <a:pt x="334152" y="233075"/>
                    <a:pt x="329329" y="228521"/>
                  </a:cubicBezTo>
                  <a:cubicBezTo>
                    <a:pt x="321435" y="221897"/>
                    <a:pt x="315296" y="218586"/>
                    <a:pt x="308718" y="216516"/>
                  </a:cubicBezTo>
                  <a:close/>
                  <a:moveTo>
                    <a:pt x="306964" y="332432"/>
                  </a:moveTo>
                  <a:cubicBezTo>
                    <a:pt x="282845" y="332432"/>
                    <a:pt x="263112" y="313803"/>
                    <a:pt x="263112" y="291033"/>
                  </a:cubicBezTo>
                  <a:cubicBezTo>
                    <a:pt x="263112" y="268264"/>
                    <a:pt x="282845" y="249635"/>
                    <a:pt x="306964" y="249635"/>
                  </a:cubicBezTo>
                  <a:cubicBezTo>
                    <a:pt x="331083" y="249635"/>
                    <a:pt x="350816" y="268264"/>
                    <a:pt x="350816" y="291033"/>
                  </a:cubicBezTo>
                  <a:cubicBezTo>
                    <a:pt x="350816" y="313803"/>
                    <a:pt x="331083" y="332432"/>
                    <a:pt x="306964" y="332432"/>
                  </a:cubicBezTo>
                  <a:close/>
                  <a:moveTo>
                    <a:pt x="394668" y="498027"/>
                  </a:moveTo>
                  <a:lnTo>
                    <a:pt x="219260" y="498027"/>
                  </a:lnTo>
                  <a:lnTo>
                    <a:pt x="219260" y="456628"/>
                  </a:lnTo>
                  <a:lnTo>
                    <a:pt x="394668" y="456628"/>
                  </a:lnTo>
                  <a:lnTo>
                    <a:pt x="394668" y="498027"/>
                  </a:lnTo>
                  <a:close/>
                </a:path>
              </a:pathLst>
            </a:custGeom>
            <a:solidFill>
              <a:srgbClr val="BF890D"/>
            </a:solidFill>
            <a:ln w="4381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8" name="Text Placeholder 13">
              <a:extLst>
                <a:ext uri="{FF2B5EF4-FFF2-40B4-BE49-F238E27FC236}">
                  <a16:creationId xmlns:a16="http://schemas.microsoft.com/office/drawing/2014/main" id="{FE55CDB0-1B16-19FA-C1AC-7267D7B623EC}"/>
                </a:ext>
              </a:extLst>
            </p:cNvPr>
            <p:cNvSpPr txBox="1">
              <a:spLocks/>
            </p:cNvSpPr>
            <p:nvPr/>
          </p:nvSpPr>
          <p:spPr>
            <a:xfrm>
              <a:off x="1516226" y="4481762"/>
              <a:ext cx="2881709" cy="311379"/>
            </a:xfrm>
            <a:prstGeom prst="rect">
              <a:avLst/>
            </a:prstGeom>
          </p:spPr>
          <p:txBody>
            <a:bodyPr wrap="square" lIns="137160" anchor="ct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ct val="0"/>
                </a:spcBef>
                <a:spcAft>
                  <a:spcPct val="0"/>
                </a:spcAft>
                <a:buNone/>
                <a:defRPr/>
              </a:pPr>
              <a:r>
                <a:rPr lang="en-US" sz="1800">
                  <a:latin typeface="Segoe UI Semibold" panose="020B0702040204020203" pitchFamily="34" charset="0"/>
                  <a:ea typeface="+mj-ea"/>
                  <a:cs typeface="Segoe UI Semibold" panose="020B0702040204020203" pitchFamily="34" charset="0"/>
                </a:rPr>
                <a:t>Skilling sessions</a:t>
              </a:r>
            </a:p>
          </p:txBody>
        </p:sp>
      </p:grpSp>
      <p:grpSp>
        <p:nvGrpSpPr>
          <p:cNvPr id="40" name="Group 39" descr="Benefit 3">
            <a:extLst>
              <a:ext uri="{FF2B5EF4-FFF2-40B4-BE49-F238E27FC236}">
                <a16:creationId xmlns:a16="http://schemas.microsoft.com/office/drawing/2014/main" id="{3C6C37B1-8031-425F-0BF0-69CCB22D49B0}"/>
              </a:ext>
              <a:ext uri="{C183D7F6-B498-43B3-948B-1728B52AA6E4}">
                <adec:decorative xmlns:adec="http://schemas.microsoft.com/office/drawing/2017/decorative" val="0"/>
              </a:ext>
            </a:extLst>
          </p:cNvPr>
          <p:cNvGrpSpPr/>
          <p:nvPr/>
        </p:nvGrpSpPr>
        <p:grpSpPr>
          <a:xfrm>
            <a:off x="4380480" y="2169954"/>
            <a:ext cx="3749040" cy="1840622"/>
            <a:chOff x="4758818" y="2183162"/>
            <a:chExt cx="3749040" cy="1840622"/>
          </a:xfrm>
        </p:grpSpPr>
        <p:sp>
          <p:nvSpPr>
            <p:cNvPr id="51" name="Rectangle: Rounded Corners 50">
              <a:extLst>
                <a:ext uri="{FF2B5EF4-FFF2-40B4-BE49-F238E27FC236}">
                  <a16:creationId xmlns:a16="http://schemas.microsoft.com/office/drawing/2014/main" id="{E378B3C3-0EB0-BF89-59B9-022D76F4E352}"/>
                </a:ext>
                <a:ext uri="{C183D7F6-B498-43B3-948B-1728B52AA6E4}">
                  <adec:decorative xmlns:adec="http://schemas.microsoft.com/office/drawing/2017/decorative" val="1"/>
                </a:ext>
              </a:extLst>
            </p:cNvPr>
            <p:cNvSpPr>
              <a:spLocks/>
            </p:cNvSpPr>
            <p:nvPr/>
          </p:nvSpPr>
          <p:spPr>
            <a:xfrm>
              <a:off x="4758818" y="2183162"/>
              <a:ext cx="3749040" cy="1840622"/>
            </a:xfrm>
            <a:prstGeom prst="roundRect">
              <a:avLst>
                <a:gd name="adj" fmla="val 6993"/>
              </a:avLst>
            </a:prstGeom>
            <a:solidFill>
              <a:schemeClr val="bg1"/>
            </a:solidFill>
            <a:ln w="38100">
              <a:solidFill>
                <a:schemeClr val="accent3"/>
              </a:solidFill>
              <a:headEnd type="none" w="med" len="med"/>
              <a:tailEnd type="none" w="med" len="med"/>
            </a:ln>
            <a:effectLst>
              <a:outerShdw blurRad="88900" dist="38100" dir="2700000" sx="101000" sy="101000" algn="ctr" rotWithShape="0">
                <a:srgbClr val="000000">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45720" rIns="4572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742"/>
              <a:endParaRPr lang="en-US" sz="1200" kern="0" spc="-10">
                <a:solidFill>
                  <a:srgbClr val="000000"/>
                </a:solidFill>
                <a:latin typeface="Segoe UI Semibold"/>
                <a:ea typeface="+mn-lt"/>
                <a:cs typeface="Segoe UI"/>
              </a:endParaRPr>
            </a:p>
          </p:txBody>
        </p:sp>
        <p:sp>
          <p:nvSpPr>
            <p:cNvPr id="52" name="Text Placeholder 14">
              <a:extLst>
                <a:ext uri="{FF2B5EF4-FFF2-40B4-BE49-F238E27FC236}">
                  <a16:creationId xmlns:a16="http://schemas.microsoft.com/office/drawing/2014/main" id="{A91E894E-64C0-B227-9010-DDD4E4625B64}"/>
                </a:ext>
              </a:extLst>
            </p:cNvPr>
            <p:cNvSpPr txBox="1">
              <a:spLocks/>
            </p:cNvSpPr>
            <p:nvPr/>
          </p:nvSpPr>
          <p:spPr>
            <a:xfrm>
              <a:off x="5040786" y="2958339"/>
              <a:ext cx="3029489" cy="605964"/>
            </a:xfrm>
            <a:prstGeom prst="rect">
              <a:avLst/>
            </a:prstGeom>
          </p:spPr>
          <p:txBody>
            <a:bodyPr lIns="0"/>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latin typeface="Segoe UI" panose="020B0502040204020203" pitchFamily="34" charset="0"/>
                  <a:cs typeface="Segoe UI" panose="020B0502040204020203" pitchFamily="34" charset="0"/>
                </a:rPr>
                <a:t>Personalized Al generated multimodal learning plans.</a:t>
              </a:r>
            </a:p>
          </p:txBody>
        </p:sp>
        <p:sp>
          <p:nvSpPr>
            <p:cNvPr id="53" name="Freeform 17">
              <a:extLst>
                <a:ext uri="{FF2B5EF4-FFF2-40B4-BE49-F238E27FC236}">
                  <a16:creationId xmlns:a16="http://schemas.microsoft.com/office/drawing/2014/main" id="{E9AB4A3C-E55C-F678-AA80-003631C47D89}"/>
                </a:ext>
              </a:extLst>
            </p:cNvPr>
            <p:cNvSpPr>
              <a:spLocks noChangeAspect="1"/>
            </p:cNvSpPr>
            <p:nvPr/>
          </p:nvSpPr>
          <p:spPr>
            <a:xfrm>
              <a:off x="5036724" y="2425860"/>
              <a:ext cx="365760" cy="338272"/>
            </a:xfrm>
            <a:custGeom>
              <a:avLst/>
              <a:gdLst>
                <a:gd name="connsiteX0" fmla="*/ 30854 w 246835"/>
                <a:gd name="connsiteY0" fmla="*/ 0 h 228285"/>
                <a:gd name="connsiteX1" fmla="*/ 59921 w 246835"/>
                <a:gd name="connsiteY1" fmla="*/ 20753 h 228285"/>
                <a:gd name="connsiteX2" fmla="*/ 195411 w 246835"/>
                <a:gd name="connsiteY2" fmla="*/ 20753 h 228285"/>
                <a:gd name="connsiteX3" fmla="*/ 246835 w 246835"/>
                <a:gd name="connsiteY3" fmla="*/ 72636 h 228285"/>
                <a:gd name="connsiteX4" fmla="*/ 195411 w 246835"/>
                <a:gd name="connsiteY4" fmla="*/ 124520 h 228285"/>
                <a:gd name="connsiteX5" fmla="*/ 51424 w 246835"/>
                <a:gd name="connsiteY5" fmla="*/ 124520 h 228285"/>
                <a:gd name="connsiteX6" fmla="*/ 20570 w 246835"/>
                <a:gd name="connsiteY6" fmla="*/ 155649 h 228285"/>
                <a:gd name="connsiteX7" fmla="*/ 51424 w 246835"/>
                <a:gd name="connsiteY7" fmla="*/ 186779 h 228285"/>
                <a:gd name="connsiteX8" fmla="*/ 186914 w 246835"/>
                <a:gd name="connsiteY8" fmla="*/ 186779 h 228285"/>
                <a:gd name="connsiteX9" fmla="*/ 215981 w 246835"/>
                <a:gd name="connsiteY9" fmla="*/ 166026 h 228285"/>
                <a:gd name="connsiteX10" fmla="*/ 246835 w 246835"/>
                <a:gd name="connsiteY10" fmla="*/ 197156 h 228285"/>
                <a:gd name="connsiteX11" fmla="*/ 215981 w 246835"/>
                <a:gd name="connsiteY11" fmla="*/ 228286 h 228285"/>
                <a:gd name="connsiteX12" fmla="*/ 186914 w 246835"/>
                <a:gd name="connsiteY12" fmla="*/ 207533 h 228285"/>
                <a:gd name="connsiteX13" fmla="*/ 51424 w 246835"/>
                <a:gd name="connsiteY13" fmla="*/ 207533 h 228285"/>
                <a:gd name="connsiteX14" fmla="*/ 0 w 246835"/>
                <a:gd name="connsiteY14" fmla="*/ 155649 h 228285"/>
                <a:gd name="connsiteX15" fmla="*/ 51424 w 246835"/>
                <a:gd name="connsiteY15" fmla="*/ 103766 h 228285"/>
                <a:gd name="connsiteX16" fmla="*/ 195411 w 246835"/>
                <a:gd name="connsiteY16" fmla="*/ 103766 h 228285"/>
                <a:gd name="connsiteX17" fmla="*/ 226266 w 246835"/>
                <a:gd name="connsiteY17" fmla="*/ 72636 h 228285"/>
                <a:gd name="connsiteX18" fmla="*/ 195411 w 246835"/>
                <a:gd name="connsiteY18" fmla="*/ 41507 h 228285"/>
                <a:gd name="connsiteX19" fmla="*/ 59921 w 246835"/>
                <a:gd name="connsiteY19" fmla="*/ 41507 h 228285"/>
                <a:gd name="connsiteX20" fmla="*/ 30854 w 246835"/>
                <a:gd name="connsiteY20" fmla="*/ 62260 h 228285"/>
                <a:gd name="connsiteX21" fmla="*/ 0 w 246835"/>
                <a:gd name="connsiteY21" fmla="*/ 31130 h 228285"/>
                <a:gd name="connsiteX22" fmla="*/ 30854 w 246835"/>
                <a:gd name="connsiteY22" fmla="*/ 0 h 228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6835" h="228285">
                  <a:moveTo>
                    <a:pt x="30854" y="0"/>
                  </a:moveTo>
                  <a:cubicBezTo>
                    <a:pt x="44284" y="0"/>
                    <a:pt x="55682" y="8668"/>
                    <a:pt x="59921" y="20753"/>
                  </a:cubicBezTo>
                  <a:lnTo>
                    <a:pt x="195411" y="20753"/>
                  </a:lnTo>
                  <a:cubicBezTo>
                    <a:pt x="223812" y="20753"/>
                    <a:pt x="246835" y="43982"/>
                    <a:pt x="246835" y="72636"/>
                  </a:cubicBezTo>
                  <a:cubicBezTo>
                    <a:pt x="246835" y="101290"/>
                    <a:pt x="223812" y="124520"/>
                    <a:pt x="195411" y="124520"/>
                  </a:cubicBezTo>
                  <a:lnTo>
                    <a:pt x="51424" y="124520"/>
                  </a:lnTo>
                  <a:cubicBezTo>
                    <a:pt x="34384" y="124520"/>
                    <a:pt x="20570" y="138457"/>
                    <a:pt x="20570" y="155649"/>
                  </a:cubicBezTo>
                  <a:cubicBezTo>
                    <a:pt x="20570" y="172841"/>
                    <a:pt x="34384" y="186779"/>
                    <a:pt x="51424" y="186779"/>
                  </a:cubicBezTo>
                  <a:lnTo>
                    <a:pt x="186914" y="186779"/>
                  </a:lnTo>
                  <a:cubicBezTo>
                    <a:pt x="191153" y="174695"/>
                    <a:pt x="202551" y="166026"/>
                    <a:pt x="215981" y="166026"/>
                  </a:cubicBezTo>
                  <a:cubicBezTo>
                    <a:pt x="233021" y="166026"/>
                    <a:pt x="246835" y="179964"/>
                    <a:pt x="246835" y="197156"/>
                  </a:cubicBezTo>
                  <a:cubicBezTo>
                    <a:pt x="246835" y="214348"/>
                    <a:pt x="233021" y="228286"/>
                    <a:pt x="215981" y="228286"/>
                  </a:cubicBezTo>
                  <a:cubicBezTo>
                    <a:pt x="202551" y="228286"/>
                    <a:pt x="191153" y="219617"/>
                    <a:pt x="186914" y="207533"/>
                  </a:cubicBezTo>
                  <a:lnTo>
                    <a:pt x="51424" y="207533"/>
                  </a:lnTo>
                  <a:cubicBezTo>
                    <a:pt x="23023" y="207533"/>
                    <a:pt x="0" y="184303"/>
                    <a:pt x="0" y="155649"/>
                  </a:cubicBezTo>
                  <a:cubicBezTo>
                    <a:pt x="0" y="126995"/>
                    <a:pt x="23023" y="103766"/>
                    <a:pt x="51424" y="103766"/>
                  </a:cubicBezTo>
                  <a:lnTo>
                    <a:pt x="195411" y="103766"/>
                  </a:lnTo>
                  <a:cubicBezTo>
                    <a:pt x="212451" y="103766"/>
                    <a:pt x="226266" y="89828"/>
                    <a:pt x="226266" y="72636"/>
                  </a:cubicBezTo>
                  <a:cubicBezTo>
                    <a:pt x="226266" y="55444"/>
                    <a:pt x="212451" y="41507"/>
                    <a:pt x="195411" y="41507"/>
                  </a:cubicBezTo>
                  <a:lnTo>
                    <a:pt x="59921" y="41507"/>
                  </a:lnTo>
                  <a:cubicBezTo>
                    <a:pt x="55682" y="53591"/>
                    <a:pt x="44284" y="62260"/>
                    <a:pt x="30854" y="62260"/>
                  </a:cubicBezTo>
                  <a:cubicBezTo>
                    <a:pt x="13814" y="62260"/>
                    <a:pt x="0" y="48322"/>
                    <a:pt x="0" y="31130"/>
                  </a:cubicBezTo>
                  <a:cubicBezTo>
                    <a:pt x="0" y="13937"/>
                    <a:pt x="13814" y="0"/>
                    <a:pt x="30854" y="0"/>
                  </a:cubicBezTo>
                  <a:close/>
                </a:path>
              </a:pathLst>
            </a:custGeom>
            <a:solidFill>
              <a:srgbClr val="FF5C39"/>
            </a:solidFill>
            <a:ln w="9525" cap="flat" cmpd="sng" algn="ctr">
              <a:noFill/>
              <a:prstDash val="solid"/>
              <a:headEnd type="none" w="med" len="med"/>
              <a:tailEnd type="none" w="med" len="med"/>
            </a:ln>
            <a:effec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22692" fontAlgn="base">
                <a:lnSpc>
                  <a:spcPct val="90000"/>
                </a:lnSpc>
                <a:spcBef>
                  <a:spcPct val="0"/>
                </a:spcBef>
                <a:spcAft>
                  <a:spcPct val="0"/>
                </a:spcAft>
              </a:pPr>
              <a:endParaRPr lang="en-US" sz="2800" kern="0">
                <a:gradFill>
                  <a:gsLst>
                    <a:gs pos="52448">
                      <a:srgbClr val="FFFFFF"/>
                    </a:gs>
                    <a:gs pos="39000">
                      <a:srgbClr val="FFFFFF"/>
                    </a:gs>
                  </a:gsLst>
                  <a:lin ang="5400000" scaled="1"/>
                </a:gradFill>
                <a:latin typeface="Segoe UI Variable Display Semib" pitchFamily="2" charset="0"/>
                <a:cs typeface="Segoe UI" panose="020B0502040204020203" pitchFamily="34" charset="0"/>
              </a:endParaRPr>
            </a:p>
          </p:txBody>
        </p:sp>
        <p:sp>
          <p:nvSpPr>
            <p:cNvPr id="54" name="Text Placeholder 13">
              <a:extLst>
                <a:ext uri="{FF2B5EF4-FFF2-40B4-BE49-F238E27FC236}">
                  <a16:creationId xmlns:a16="http://schemas.microsoft.com/office/drawing/2014/main" id="{7217E153-6642-FC8E-A4F2-4FA4DE88E8E6}"/>
                </a:ext>
              </a:extLst>
            </p:cNvPr>
            <p:cNvSpPr txBox="1">
              <a:spLocks/>
            </p:cNvSpPr>
            <p:nvPr/>
          </p:nvSpPr>
          <p:spPr>
            <a:xfrm>
              <a:off x="5432325" y="2421226"/>
              <a:ext cx="2881709" cy="347541"/>
            </a:xfrm>
            <a:prstGeom prst="rect">
              <a:avLst/>
            </a:prstGeom>
          </p:spPr>
          <p:txBody>
            <a:bodyPr wrap="square" lIns="137160" anchor="ct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ct val="0"/>
                </a:spcBef>
                <a:spcAft>
                  <a:spcPct val="0"/>
                </a:spcAft>
                <a:buNone/>
                <a:defRPr/>
              </a:pPr>
              <a:r>
                <a:rPr lang="en-US" sz="1800">
                  <a:latin typeface="Segoe UI Semibold" panose="020B0702040204020203" pitchFamily="34" charset="0"/>
                  <a:ea typeface="+mj-ea"/>
                  <a:cs typeface="Segoe UI Semibold" panose="020B0702040204020203" pitchFamily="34" charset="0"/>
                </a:rPr>
                <a:t>Skilling playlists</a:t>
              </a:r>
            </a:p>
          </p:txBody>
        </p:sp>
      </p:grpSp>
      <p:grpSp>
        <p:nvGrpSpPr>
          <p:cNvPr id="41" name="Group 40" descr="Benefit 4">
            <a:extLst>
              <a:ext uri="{FF2B5EF4-FFF2-40B4-BE49-F238E27FC236}">
                <a16:creationId xmlns:a16="http://schemas.microsoft.com/office/drawing/2014/main" id="{6A37DB27-2DB2-72C6-7ED9-8146FDE2E9D2}"/>
              </a:ext>
              <a:ext uri="{C183D7F6-B498-43B3-948B-1728B52AA6E4}">
                <adec:decorative xmlns:adec="http://schemas.microsoft.com/office/drawing/2017/decorative" val="0"/>
              </a:ext>
            </a:extLst>
          </p:cNvPr>
          <p:cNvGrpSpPr/>
          <p:nvPr/>
        </p:nvGrpSpPr>
        <p:grpSpPr>
          <a:xfrm>
            <a:off x="4380480" y="4182715"/>
            <a:ext cx="3749040" cy="1837944"/>
            <a:chOff x="4758818" y="4195923"/>
            <a:chExt cx="3749040" cy="1837944"/>
          </a:xfrm>
        </p:grpSpPr>
        <p:sp>
          <p:nvSpPr>
            <p:cNvPr id="47" name="Rectangle: Rounded Corners 46">
              <a:extLst>
                <a:ext uri="{FF2B5EF4-FFF2-40B4-BE49-F238E27FC236}">
                  <a16:creationId xmlns:a16="http://schemas.microsoft.com/office/drawing/2014/main" id="{7450787B-19B9-7CFA-F6D2-7C16935D7F47}"/>
                </a:ext>
                <a:ext uri="{C183D7F6-B498-43B3-948B-1728B52AA6E4}">
                  <adec:decorative xmlns:adec="http://schemas.microsoft.com/office/drawing/2017/decorative" val="1"/>
                </a:ext>
              </a:extLst>
            </p:cNvPr>
            <p:cNvSpPr>
              <a:spLocks/>
            </p:cNvSpPr>
            <p:nvPr/>
          </p:nvSpPr>
          <p:spPr>
            <a:xfrm>
              <a:off x="4758818" y="4195923"/>
              <a:ext cx="3749040" cy="1837944"/>
            </a:xfrm>
            <a:prstGeom prst="roundRect">
              <a:avLst>
                <a:gd name="adj" fmla="val 6993"/>
              </a:avLst>
            </a:prstGeom>
            <a:solidFill>
              <a:schemeClr val="bg1"/>
            </a:solidFill>
            <a:ln w="38100">
              <a:solidFill>
                <a:schemeClr val="accent5"/>
              </a:solidFill>
              <a:headEnd type="none" w="med" len="med"/>
              <a:tailEnd type="none" w="med" len="med"/>
            </a:ln>
            <a:effectLst>
              <a:outerShdw blurRad="88900" dist="38100" dir="2700000" sx="101000" sy="101000" algn="ctr" rotWithShape="0">
                <a:srgbClr val="000000">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45720" rIns="4572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742"/>
              <a:endParaRPr lang="en-US" sz="1200" kern="0" spc="-10">
                <a:solidFill>
                  <a:srgbClr val="000000"/>
                </a:solidFill>
                <a:latin typeface="Segoe UI Semibold"/>
                <a:ea typeface="+mn-lt"/>
                <a:cs typeface="Segoe UI"/>
              </a:endParaRPr>
            </a:p>
          </p:txBody>
        </p:sp>
        <p:sp>
          <p:nvSpPr>
            <p:cNvPr id="48" name="Text Placeholder 14">
              <a:extLst>
                <a:ext uri="{FF2B5EF4-FFF2-40B4-BE49-F238E27FC236}">
                  <a16:creationId xmlns:a16="http://schemas.microsoft.com/office/drawing/2014/main" id="{515AE1FA-42E2-2D18-2E79-51C56BECD293}"/>
                </a:ext>
              </a:extLst>
            </p:cNvPr>
            <p:cNvSpPr txBox="1">
              <a:spLocks/>
            </p:cNvSpPr>
            <p:nvPr/>
          </p:nvSpPr>
          <p:spPr>
            <a:xfrm>
              <a:off x="5040786" y="5018356"/>
              <a:ext cx="3029489" cy="599311"/>
            </a:xfrm>
            <a:prstGeom prst="rect">
              <a:avLst/>
            </a:prstGeom>
          </p:spPr>
          <p:txBody>
            <a:bodyPr lIns="0"/>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latin typeface="Segoe UI" panose="020B0502040204020203" pitchFamily="34" charset="0"/>
                  <a:cs typeface="Segoe UI" panose="020B0502040204020203" pitchFamily="34" charset="0"/>
                </a:rPr>
                <a:t>An engaging audio format that can be instantly generated from complex material.</a:t>
              </a:r>
            </a:p>
          </p:txBody>
        </p:sp>
        <p:sp>
          <p:nvSpPr>
            <p:cNvPr id="49" name="Graphic 39">
              <a:extLst>
                <a:ext uri="{FF2B5EF4-FFF2-40B4-BE49-F238E27FC236}">
                  <a16:creationId xmlns:a16="http://schemas.microsoft.com/office/drawing/2014/main" id="{B4CC46AB-7A48-8F59-EE03-C3682E2B020E}"/>
                </a:ext>
              </a:extLst>
            </p:cNvPr>
            <p:cNvSpPr>
              <a:spLocks noChangeAspect="1"/>
            </p:cNvSpPr>
            <p:nvPr/>
          </p:nvSpPr>
          <p:spPr>
            <a:xfrm>
              <a:off x="5070044" y="4454571"/>
              <a:ext cx="316992" cy="365760"/>
            </a:xfrm>
            <a:custGeom>
              <a:avLst/>
              <a:gdLst>
                <a:gd name="connsiteX0" fmla="*/ 233585 w 474880"/>
                <a:gd name="connsiteY0" fmla="*/ 360151 h 547938"/>
                <a:gd name="connsiteX1" fmla="*/ 239769 w 474880"/>
                <a:gd name="connsiteY1" fmla="*/ 367455 h 547938"/>
                <a:gd name="connsiteX2" fmla="*/ 251660 w 474880"/>
                <a:gd name="connsiteY2" fmla="*/ 390691 h 547938"/>
                <a:gd name="connsiteX3" fmla="*/ 263473 w 474880"/>
                <a:gd name="connsiteY3" fmla="*/ 428408 h 547938"/>
                <a:gd name="connsiteX4" fmla="*/ 268719 w 474880"/>
                <a:gd name="connsiteY4" fmla="*/ 435613 h 547938"/>
                <a:gd name="connsiteX5" fmla="*/ 277013 w 474880"/>
                <a:gd name="connsiteY5" fmla="*/ 438350 h 547938"/>
                <a:gd name="connsiteX6" fmla="*/ 285308 w 474880"/>
                <a:gd name="connsiteY6" fmla="*/ 435613 h 547938"/>
                <a:gd name="connsiteX7" fmla="*/ 290204 w 474880"/>
                <a:gd name="connsiteY7" fmla="*/ 429334 h 547938"/>
                <a:gd name="connsiteX8" fmla="*/ 290553 w 474880"/>
                <a:gd name="connsiteY8" fmla="*/ 428408 h 547938"/>
                <a:gd name="connsiteX9" fmla="*/ 302367 w 474880"/>
                <a:gd name="connsiteY9" fmla="*/ 390691 h 547938"/>
                <a:gd name="connsiteX10" fmla="*/ 320475 w 474880"/>
                <a:gd name="connsiteY10" fmla="*/ 360258 h 547938"/>
                <a:gd name="connsiteX11" fmla="*/ 349802 w 474880"/>
                <a:gd name="connsiteY11" fmla="*/ 341467 h 547938"/>
                <a:gd name="connsiteX12" fmla="*/ 386151 w 474880"/>
                <a:gd name="connsiteY12" fmla="*/ 329209 h 547938"/>
                <a:gd name="connsiteX13" fmla="*/ 393095 w 474880"/>
                <a:gd name="connsiteY13" fmla="*/ 323766 h 547938"/>
                <a:gd name="connsiteX14" fmla="*/ 395733 w 474880"/>
                <a:gd name="connsiteY14" fmla="*/ 315158 h 547938"/>
                <a:gd name="connsiteX15" fmla="*/ 393095 w 474880"/>
                <a:gd name="connsiteY15" fmla="*/ 306552 h 547938"/>
                <a:gd name="connsiteX16" fmla="*/ 386151 w 474880"/>
                <a:gd name="connsiteY16" fmla="*/ 301108 h 547938"/>
                <a:gd name="connsiteX17" fmla="*/ 385426 w 474880"/>
                <a:gd name="connsiteY17" fmla="*/ 300919 h 547938"/>
                <a:gd name="connsiteX18" fmla="*/ 349076 w 474880"/>
                <a:gd name="connsiteY18" fmla="*/ 288662 h 547938"/>
                <a:gd name="connsiteX19" fmla="*/ 319747 w 474880"/>
                <a:gd name="connsiteY19" fmla="*/ 269871 h 547938"/>
                <a:gd name="connsiteX20" fmla="*/ 301641 w 474880"/>
                <a:gd name="connsiteY20" fmla="*/ 239439 h 547938"/>
                <a:gd name="connsiteX21" fmla="*/ 289827 w 474880"/>
                <a:gd name="connsiteY21" fmla="*/ 201720 h 547938"/>
                <a:gd name="connsiteX22" fmla="*/ 284580 w 474880"/>
                <a:gd name="connsiteY22" fmla="*/ 194515 h 547938"/>
                <a:gd name="connsiteX23" fmla="*/ 276285 w 474880"/>
                <a:gd name="connsiteY23" fmla="*/ 191778 h 547938"/>
                <a:gd name="connsiteX24" fmla="*/ 267993 w 474880"/>
                <a:gd name="connsiteY24" fmla="*/ 194515 h 547938"/>
                <a:gd name="connsiteX25" fmla="*/ 262746 w 474880"/>
                <a:gd name="connsiteY25" fmla="*/ 201720 h 547938"/>
                <a:gd name="connsiteX26" fmla="*/ 250933 w 474880"/>
                <a:gd name="connsiteY26" fmla="*/ 239439 h 547938"/>
                <a:gd name="connsiteX27" fmla="*/ 250631 w 474880"/>
                <a:gd name="connsiteY27" fmla="*/ 240373 h 547938"/>
                <a:gd name="connsiteX28" fmla="*/ 233140 w 474880"/>
                <a:gd name="connsiteY28" fmla="*/ 269733 h 547938"/>
                <a:gd name="connsiteX29" fmla="*/ 204224 w 474880"/>
                <a:gd name="connsiteY29" fmla="*/ 288662 h 547938"/>
                <a:gd name="connsiteX30" fmla="*/ 167875 w 474880"/>
                <a:gd name="connsiteY30" fmla="*/ 300919 h 547938"/>
                <a:gd name="connsiteX31" fmla="*/ 160931 w 474880"/>
                <a:gd name="connsiteY31" fmla="*/ 306363 h 547938"/>
                <a:gd name="connsiteX32" fmla="*/ 158293 w 474880"/>
                <a:gd name="connsiteY32" fmla="*/ 314971 h 547938"/>
                <a:gd name="connsiteX33" fmla="*/ 160931 w 474880"/>
                <a:gd name="connsiteY33" fmla="*/ 323577 h 547938"/>
                <a:gd name="connsiteX34" fmla="*/ 167875 w 474880"/>
                <a:gd name="connsiteY34" fmla="*/ 329020 h 547938"/>
                <a:gd name="connsiteX35" fmla="*/ 204224 w 474880"/>
                <a:gd name="connsiteY35" fmla="*/ 341278 h 547938"/>
                <a:gd name="connsiteX36" fmla="*/ 233585 w 474880"/>
                <a:gd name="connsiteY36" fmla="*/ 360151 h 547938"/>
                <a:gd name="connsiteX37" fmla="*/ 290204 w 474880"/>
                <a:gd name="connsiteY37" fmla="*/ 109588 h 547938"/>
                <a:gd name="connsiteX38" fmla="*/ 290204 w 474880"/>
                <a:gd name="connsiteY38" fmla="*/ 166926 h 547938"/>
                <a:gd name="connsiteX39" fmla="*/ 276285 w 474880"/>
                <a:gd name="connsiteY39" fmla="*/ 164381 h 547938"/>
                <a:gd name="connsiteX40" fmla="*/ 252761 w 474880"/>
                <a:gd name="connsiteY40" fmla="*/ 172145 h 547938"/>
                <a:gd name="connsiteX41" fmla="*/ 250631 w 474880"/>
                <a:gd name="connsiteY41" fmla="*/ 173821 h 547938"/>
                <a:gd name="connsiteX42" fmla="*/ 250631 w 474880"/>
                <a:gd name="connsiteY42" fmla="*/ 109588 h 547938"/>
                <a:gd name="connsiteX43" fmla="*/ 184676 w 474880"/>
                <a:gd name="connsiteY43" fmla="*/ 41095 h 547938"/>
                <a:gd name="connsiteX44" fmla="*/ 118720 w 474880"/>
                <a:gd name="connsiteY44" fmla="*/ 109588 h 547938"/>
                <a:gd name="connsiteX45" fmla="*/ 118720 w 474880"/>
                <a:gd name="connsiteY45" fmla="*/ 273969 h 547938"/>
                <a:gd name="connsiteX46" fmla="*/ 131911 w 474880"/>
                <a:gd name="connsiteY46" fmla="*/ 315070 h 547938"/>
                <a:gd name="connsiteX47" fmla="*/ 139401 w 474880"/>
                <a:gd name="connsiteY47" fmla="*/ 339409 h 547938"/>
                <a:gd name="connsiteX48" fmla="*/ 159104 w 474880"/>
                <a:gd name="connsiteY48" fmla="*/ 354858 h 547938"/>
                <a:gd name="connsiteX49" fmla="*/ 159414 w 474880"/>
                <a:gd name="connsiteY49" fmla="*/ 354973 h 547938"/>
                <a:gd name="connsiteX50" fmla="*/ 195969 w 474880"/>
                <a:gd name="connsiteY50" fmla="*/ 367299 h 547938"/>
                <a:gd name="connsiteX51" fmla="*/ 214529 w 474880"/>
                <a:gd name="connsiteY51" fmla="*/ 379110 h 547938"/>
                <a:gd name="connsiteX52" fmla="*/ 184676 w 474880"/>
                <a:gd name="connsiteY52" fmla="*/ 383557 h 547938"/>
                <a:gd name="connsiteX53" fmla="*/ 79147 w 474880"/>
                <a:gd name="connsiteY53" fmla="*/ 273969 h 547938"/>
                <a:gd name="connsiteX54" fmla="*/ 79147 w 474880"/>
                <a:gd name="connsiteY54" fmla="*/ 109588 h 547938"/>
                <a:gd name="connsiteX55" fmla="*/ 184676 w 474880"/>
                <a:gd name="connsiteY55" fmla="*/ 0 h 547938"/>
                <a:gd name="connsiteX56" fmla="*/ 290204 w 474880"/>
                <a:gd name="connsiteY56" fmla="*/ 109588 h 547938"/>
                <a:gd name="connsiteX57" fmla="*/ 191271 w 474880"/>
                <a:gd name="connsiteY57" fmla="*/ 424652 h 547938"/>
                <a:gd name="connsiteX58" fmla="*/ 232523 w 474880"/>
                <a:gd name="connsiteY58" fmla="*/ 418164 h 547938"/>
                <a:gd name="connsiteX59" fmla="*/ 238486 w 474880"/>
                <a:gd name="connsiteY59" fmla="*/ 437208 h 547938"/>
                <a:gd name="connsiteX60" fmla="*/ 238596 w 474880"/>
                <a:gd name="connsiteY60" fmla="*/ 437529 h 547938"/>
                <a:gd name="connsiteX61" fmla="*/ 250268 w 474880"/>
                <a:gd name="connsiteY61" fmla="*/ 455358 h 547938"/>
                <a:gd name="connsiteX62" fmla="*/ 204488 w 474880"/>
                <a:gd name="connsiteY62" fmla="*/ 465246 h 547938"/>
                <a:gd name="connsiteX63" fmla="*/ 204462 w 474880"/>
                <a:gd name="connsiteY63" fmla="*/ 527390 h 547938"/>
                <a:gd name="connsiteX64" fmla="*/ 184676 w 474880"/>
                <a:gd name="connsiteY64" fmla="*/ 547938 h 547938"/>
                <a:gd name="connsiteX65" fmla="*/ 165070 w 474880"/>
                <a:gd name="connsiteY65" fmla="*/ 530179 h 547938"/>
                <a:gd name="connsiteX66" fmla="*/ 164889 w 474880"/>
                <a:gd name="connsiteY66" fmla="*/ 527390 h 547938"/>
                <a:gd name="connsiteX67" fmla="*/ 164889 w 474880"/>
                <a:gd name="connsiteY67" fmla="*/ 465249 h 547938"/>
                <a:gd name="connsiteX68" fmla="*/ 107 w 474880"/>
                <a:gd name="connsiteY68" fmla="*/ 287292 h 547938"/>
                <a:gd name="connsiteX69" fmla="*/ 0 w 474880"/>
                <a:gd name="connsiteY69" fmla="*/ 280818 h 547938"/>
                <a:gd name="connsiteX70" fmla="*/ 0 w 474880"/>
                <a:gd name="connsiteY70" fmla="*/ 267120 h 547938"/>
                <a:gd name="connsiteX71" fmla="*/ 19787 w 474880"/>
                <a:gd name="connsiteY71" fmla="*/ 246572 h 547938"/>
                <a:gd name="connsiteX72" fmla="*/ 39393 w 474880"/>
                <a:gd name="connsiteY72" fmla="*/ 264332 h 547938"/>
                <a:gd name="connsiteX73" fmla="*/ 39573 w 474880"/>
                <a:gd name="connsiteY73" fmla="*/ 267120 h 547938"/>
                <a:gd name="connsiteX74" fmla="*/ 39573 w 474880"/>
                <a:gd name="connsiteY74" fmla="*/ 280818 h 547938"/>
                <a:gd name="connsiteX75" fmla="*/ 172371 w 474880"/>
                <a:gd name="connsiteY75" fmla="*/ 424531 h 547938"/>
                <a:gd name="connsiteX76" fmla="*/ 178080 w 474880"/>
                <a:gd name="connsiteY76" fmla="*/ 424652 h 547938"/>
                <a:gd name="connsiteX77" fmla="*/ 191271 w 474880"/>
                <a:gd name="connsiteY77" fmla="*/ 424652 h 547938"/>
                <a:gd name="connsiteX78" fmla="*/ 448959 w 474880"/>
                <a:gd name="connsiteY78" fmla="*/ 464777 h 547938"/>
                <a:gd name="connsiteX79" fmla="*/ 469152 w 474880"/>
                <a:gd name="connsiteY79" fmla="*/ 471588 h 547938"/>
                <a:gd name="connsiteX80" fmla="*/ 469556 w 474880"/>
                <a:gd name="connsiteY80" fmla="*/ 471692 h 547938"/>
                <a:gd name="connsiteX81" fmla="*/ 473416 w 474880"/>
                <a:gd name="connsiteY81" fmla="*/ 474717 h 547938"/>
                <a:gd name="connsiteX82" fmla="*/ 474880 w 474880"/>
                <a:gd name="connsiteY82" fmla="*/ 479498 h 547938"/>
                <a:gd name="connsiteX83" fmla="*/ 473416 w 474880"/>
                <a:gd name="connsiteY83" fmla="*/ 484279 h 547938"/>
                <a:gd name="connsiteX84" fmla="*/ 469556 w 474880"/>
                <a:gd name="connsiteY84" fmla="*/ 487303 h 547938"/>
                <a:gd name="connsiteX85" fmla="*/ 449363 w 474880"/>
                <a:gd name="connsiteY85" fmla="*/ 494114 h 547938"/>
                <a:gd name="connsiteX86" fmla="*/ 433069 w 474880"/>
                <a:gd name="connsiteY86" fmla="*/ 504552 h 547938"/>
                <a:gd name="connsiteX87" fmla="*/ 423010 w 474880"/>
                <a:gd name="connsiteY87" fmla="*/ 521459 h 547938"/>
                <a:gd name="connsiteX88" fmla="*/ 416446 w 474880"/>
                <a:gd name="connsiteY88" fmla="*/ 542415 h 547938"/>
                <a:gd name="connsiteX89" fmla="*/ 413531 w 474880"/>
                <a:gd name="connsiteY89" fmla="*/ 546418 h 547938"/>
                <a:gd name="connsiteX90" fmla="*/ 408924 w 474880"/>
                <a:gd name="connsiteY90" fmla="*/ 547938 h 547938"/>
                <a:gd name="connsiteX91" fmla="*/ 404318 w 474880"/>
                <a:gd name="connsiteY91" fmla="*/ 546418 h 547938"/>
                <a:gd name="connsiteX92" fmla="*/ 401403 w 474880"/>
                <a:gd name="connsiteY92" fmla="*/ 542415 h 547938"/>
                <a:gd name="connsiteX93" fmla="*/ 394839 w 474880"/>
                <a:gd name="connsiteY93" fmla="*/ 521459 h 547938"/>
                <a:gd name="connsiteX94" fmla="*/ 384798 w 474880"/>
                <a:gd name="connsiteY94" fmla="*/ 504495 h 547938"/>
                <a:gd name="connsiteX95" fmla="*/ 368486 w 474880"/>
                <a:gd name="connsiteY95" fmla="*/ 494010 h 547938"/>
                <a:gd name="connsiteX96" fmla="*/ 348293 w 474880"/>
                <a:gd name="connsiteY96" fmla="*/ 487199 h 547938"/>
                <a:gd name="connsiteX97" fmla="*/ 344433 w 474880"/>
                <a:gd name="connsiteY97" fmla="*/ 484174 h 547938"/>
                <a:gd name="connsiteX98" fmla="*/ 342969 w 474880"/>
                <a:gd name="connsiteY98" fmla="*/ 479394 h 547938"/>
                <a:gd name="connsiteX99" fmla="*/ 344433 w 474880"/>
                <a:gd name="connsiteY99" fmla="*/ 474613 h 547938"/>
                <a:gd name="connsiteX100" fmla="*/ 348293 w 474880"/>
                <a:gd name="connsiteY100" fmla="*/ 471588 h 547938"/>
                <a:gd name="connsiteX101" fmla="*/ 368486 w 474880"/>
                <a:gd name="connsiteY101" fmla="*/ 464777 h 547938"/>
                <a:gd name="connsiteX102" fmla="*/ 384550 w 474880"/>
                <a:gd name="connsiteY102" fmla="*/ 454263 h 547938"/>
                <a:gd name="connsiteX103" fmla="*/ 394435 w 474880"/>
                <a:gd name="connsiteY103" fmla="*/ 437433 h 547938"/>
                <a:gd name="connsiteX104" fmla="*/ 400999 w 474880"/>
                <a:gd name="connsiteY104" fmla="*/ 416477 h 547938"/>
                <a:gd name="connsiteX105" fmla="*/ 403912 w 474880"/>
                <a:gd name="connsiteY105" fmla="*/ 412474 h 547938"/>
                <a:gd name="connsiteX106" fmla="*/ 408521 w 474880"/>
                <a:gd name="connsiteY106" fmla="*/ 410954 h 547938"/>
                <a:gd name="connsiteX107" fmla="*/ 413127 w 474880"/>
                <a:gd name="connsiteY107" fmla="*/ 412474 h 547938"/>
                <a:gd name="connsiteX108" fmla="*/ 416042 w 474880"/>
                <a:gd name="connsiteY108" fmla="*/ 416477 h 547938"/>
                <a:gd name="connsiteX109" fmla="*/ 422606 w 474880"/>
                <a:gd name="connsiteY109" fmla="*/ 437433 h 547938"/>
                <a:gd name="connsiteX110" fmla="*/ 432666 w 474880"/>
                <a:gd name="connsiteY110" fmla="*/ 454339 h 547938"/>
                <a:gd name="connsiteX111" fmla="*/ 448959 w 474880"/>
                <a:gd name="connsiteY111" fmla="*/ 464777 h 54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74880" h="547938">
                  <a:moveTo>
                    <a:pt x="233585" y="360151"/>
                  </a:moveTo>
                  <a:cubicBezTo>
                    <a:pt x="235797" y="362456"/>
                    <a:pt x="237862" y="364897"/>
                    <a:pt x="239769" y="367455"/>
                  </a:cubicBezTo>
                  <a:cubicBezTo>
                    <a:pt x="244963" y="374422"/>
                    <a:pt x="248991" y="382277"/>
                    <a:pt x="251660" y="390691"/>
                  </a:cubicBezTo>
                  <a:lnTo>
                    <a:pt x="263473" y="428408"/>
                  </a:lnTo>
                  <a:cubicBezTo>
                    <a:pt x="264461" y="431315"/>
                    <a:pt x="266294" y="433833"/>
                    <a:pt x="268719" y="435613"/>
                  </a:cubicBezTo>
                  <a:cubicBezTo>
                    <a:pt x="271146" y="437394"/>
                    <a:pt x="274043" y="438350"/>
                    <a:pt x="277013" y="438350"/>
                  </a:cubicBezTo>
                  <a:cubicBezTo>
                    <a:pt x="279984" y="438350"/>
                    <a:pt x="282881" y="437394"/>
                    <a:pt x="285308" y="435613"/>
                  </a:cubicBezTo>
                  <a:cubicBezTo>
                    <a:pt x="287471" y="434024"/>
                    <a:pt x="289162" y="431849"/>
                    <a:pt x="290204" y="429334"/>
                  </a:cubicBezTo>
                  <a:cubicBezTo>
                    <a:pt x="290331" y="429030"/>
                    <a:pt x="290447" y="428723"/>
                    <a:pt x="290553" y="428408"/>
                  </a:cubicBezTo>
                  <a:lnTo>
                    <a:pt x="302367" y="390691"/>
                  </a:lnTo>
                  <a:cubicBezTo>
                    <a:pt x="306042" y="379222"/>
                    <a:pt x="312242" y="368803"/>
                    <a:pt x="320475" y="360258"/>
                  </a:cubicBezTo>
                  <a:cubicBezTo>
                    <a:pt x="328709" y="351713"/>
                    <a:pt x="338753" y="345280"/>
                    <a:pt x="349802" y="341467"/>
                  </a:cubicBezTo>
                  <a:lnTo>
                    <a:pt x="386151" y="329209"/>
                  </a:lnTo>
                  <a:cubicBezTo>
                    <a:pt x="388953" y="328182"/>
                    <a:pt x="391380" y="326281"/>
                    <a:pt x="393095" y="323766"/>
                  </a:cubicBezTo>
                  <a:cubicBezTo>
                    <a:pt x="394813" y="321248"/>
                    <a:pt x="395733" y="318242"/>
                    <a:pt x="395733" y="315158"/>
                  </a:cubicBezTo>
                  <a:cubicBezTo>
                    <a:pt x="395733" y="312075"/>
                    <a:pt x="394813" y="309070"/>
                    <a:pt x="393095" y="306552"/>
                  </a:cubicBezTo>
                  <a:cubicBezTo>
                    <a:pt x="391380" y="304037"/>
                    <a:pt x="388953" y="302133"/>
                    <a:pt x="386151" y="301108"/>
                  </a:cubicBezTo>
                  <a:lnTo>
                    <a:pt x="385426" y="300919"/>
                  </a:lnTo>
                  <a:lnTo>
                    <a:pt x="349076" y="288662"/>
                  </a:lnTo>
                  <a:cubicBezTo>
                    <a:pt x="338025" y="284848"/>
                    <a:pt x="327984" y="278416"/>
                    <a:pt x="319747" y="269871"/>
                  </a:cubicBezTo>
                  <a:cubicBezTo>
                    <a:pt x="311513" y="261326"/>
                    <a:pt x="305314" y="250906"/>
                    <a:pt x="301641" y="239439"/>
                  </a:cubicBezTo>
                  <a:lnTo>
                    <a:pt x="289827" y="201720"/>
                  </a:lnTo>
                  <a:cubicBezTo>
                    <a:pt x="288838" y="198813"/>
                    <a:pt x="287004" y="196296"/>
                    <a:pt x="284580" y="194515"/>
                  </a:cubicBezTo>
                  <a:cubicBezTo>
                    <a:pt x="282155" y="192734"/>
                    <a:pt x="279258" y="191778"/>
                    <a:pt x="276285" y="191778"/>
                  </a:cubicBezTo>
                  <a:cubicBezTo>
                    <a:pt x="273315" y="191778"/>
                    <a:pt x="270418" y="192734"/>
                    <a:pt x="267993" y="194515"/>
                  </a:cubicBezTo>
                  <a:cubicBezTo>
                    <a:pt x="265569" y="196296"/>
                    <a:pt x="263735" y="198813"/>
                    <a:pt x="262746" y="201720"/>
                  </a:cubicBezTo>
                  <a:lnTo>
                    <a:pt x="250933" y="239439"/>
                  </a:lnTo>
                  <a:lnTo>
                    <a:pt x="250631" y="240373"/>
                  </a:lnTo>
                  <a:cubicBezTo>
                    <a:pt x="246997" y="251393"/>
                    <a:pt x="241021" y="261428"/>
                    <a:pt x="233140" y="269733"/>
                  </a:cubicBezTo>
                  <a:cubicBezTo>
                    <a:pt x="225037" y="278273"/>
                    <a:pt x="215140" y="284750"/>
                    <a:pt x="204224" y="288662"/>
                  </a:cubicBezTo>
                  <a:lnTo>
                    <a:pt x="167875" y="300919"/>
                  </a:lnTo>
                  <a:cubicBezTo>
                    <a:pt x="165073" y="301947"/>
                    <a:pt x="162647" y="303848"/>
                    <a:pt x="160931" y="306363"/>
                  </a:cubicBezTo>
                  <a:cubicBezTo>
                    <a:pt x="159215" y="308881"/>
                    <a:pt x="158293" y="311886"/>
                    <a:pt x="158293" y="314971"/>
                  </a:cubicBezTo>
                  <a:cubicBezTo>
                    <a:pt x="158293" y="318053"/>
                    <a:pt x="159215" y="321059"/>
                    <a:pt x="160931" y="323577"/>
                  </a:cubicBezTo>
                  <a:cubicBezTo>
                    <a:pt x="162647" y="326092"/>
                    <a:pt x="165073" y="327996"/>
                    <a:pt x="167875" y="329020"/>
                  </a:cubicBezTo>
                  <a:lnTo>
                    <a:pt x="204224" y="341278"/>
                  </a:lnTo>
                  <a:cubicBezTo>
                    <a:pt x="215294" y="345111"/>
                    <a:pt x="225349" y="351573"/>
                    <a:pt x="233585" y="360151"/>
                  </a:cubicBezTo>
                  <a:close/>
                  <a:moveTo>
                    <a:pt x="290204" y="109588"/>
                  </a:moveTo>
                  <a:lnTo>
                    <a:pt x="290204" y="166926"/>
                  </a:lnTo>
                  <a:cubicBezTo>
                    <a:pt x="285770" y="165252"/>
                    <a:pt x="281060" y="164381"/>
                    <a:pt x="276285" y="164381"/>
                  </a:cubicBezTo>
                  <a:cubicBezTo>
                    <a:pt x="267861" y="164381"/>
                    <a:pt x="259642" y="167093"/>
                    <a:pt x="252761" y="172145"/>
                  </a:cubicBezTo>
                  <a:cubicBezTo>
                    <a:pt x="252032" y="172681"/>
                    <a:pt x="251322" y="173240"/>
                    <a:pt x="250631" y="173821"/>
                  </a:cubicBezTo>
                  <a:lnTo>
                    <a:pt x="250631" y="109588"/>
                  </a:lnTo>
                  <a:cubicBezTo>
                    <a:pt x="250631" y="71760"/>
                    <a:pt x="221102" y="41095"/>
                    <a:pt x="184676" y="41095"/>
                  </a:cubicBezTo>
                  <a:cubicBezTo>
                    <a:pt x="148249" y="41095"/>
                    <a:pt x="118720" y="71760"/>
                    <a:pt x="118720" y="109588"/>
                  </a:cubicBezTo>
                  <a:lnTo>
                    <a:pt x="118720" y="273969"/>
                  </a:lnTo>
                  <a:cubicBezTo>
                    <a:pt x="118720" y="289391"/>
                    <a:pt x="123628" y="303623"/>
                    <a:pt x="131911" y="315070"/>
                  </a:cubicBezTo>
                  <a:cubicBezTo>
                    <a:pt x="131931" y="323793"/>
                    <a:pt x="134548" y="332292"/>
                    <a:pt x="139401" y="339409"/>
                  </a:cubicBezTo>
                  <a:cubicBezTo>
                    <a:pt x="144272" y="346554"/>
                    <a:pt x="151157" y="351949"/>
                    <a:pt x="159104" y="354858"/>
                  </a:cubicBezTo>
                  <a:lnTo>
                    <a:pt x="159414" y="354973"/>
                  </a:lnTo>
                  <a:lnTo>
                    <a:pt x="195969" y="367299"/>
                  </a:lnTo>
                  <a:cubicBezTo>
                    <a:pt x="202941" y="369727"/>
                    <a:pt x="209287" y="373768"/>
                    <a:pt x="214529" y="379110"/>
                  </a:cubicBezTo>
                  <a:cubicBezTo>
                    <a:pt x="205063" y="382003"/>
                    <a:pt x="195044" y="383557"/>
                    <a:pt x="184676" y="383557"/>
                  </a:cubicBezTo>
                  <a:cubicBezTo>
                    <a:pt x="126394" y="383557"/>
                    <a:pt x="79147" y="334492"/>
                    <a:pt x="79147" y="273969"/>
                  </a:cubicBezTo>
                  <a:lnTo>
                    <a:pt x="79147" y="109588"/>
                  </a:lnTo>
                  <a:cubicBezTo>
                    <a:pt x="79147" y="49064"/>
                    <a:pt x="126394" y="0"/>
                    <a:pt x="184676" y="0"/>
                  </a:cubicBezTo>
                  <a:cubicBezTo>
                    <a:pt x="242958" y="0"/>
                    <a:pt x="290204" y="49064"/>
                    <a:pt x="290204" y="109588"/>
                  </a:cubicBezTo>
                  <a:close/>
                  <a:moveTo>
                    <a:pt x="191271" y="424652"/>
                  </a:moveTo>
                  <a:cubicBezTo>
                    <a:pt x="205637" y="424652"/>
                    <a:pt x="219493" y="422381"/>
                    <a:pt x="232523" y="418164"/>
                  </a:cubicBezTo>
                  <a:lnTo>
                    <a:pt x="238486" y="437208"/>
                  </a:lnTo>
                  <a:lnTo>
                    <a:pt x="238596" y="437529"/>
                  </a:lnTo>
                  <a:cubicBezTo>
                    <a:pt x="240946" y="444444"/>
                    <a:pt x="244978" y="450578"/>
                    <a:pt x="250268" y="455358"/>
                  </a:cubicBezTo>
                  <a:cubicBezTo>
                    <a:pt x="235774" y="460641"/>
                    <a:pt x="220422" y="464032"/>
                    <a:pt x="204488" y="465246"/>
                  </a:cubicBezTo>
                  <a:lnTo>
                    <a:pt x="204462" y="527390"/>
                  </a:lnTo>
                  <a:cubicBezTo>
                    <a:pt x="204462" y="538738"/>
                    <a:pt x="195603" y="547938"/>
                    <a:pt x="184676" y="547938"/>
                  </a:cubicBezTo>
                  <a:cubicBezTo>
                    <a:pt x="174658" y="547938"/>
                    <a:pt x="166380" y="540207"/>
                    <a:pt x="165070" y="530179"/>
                  </a:cubicBezTo>
                  <a:lnTo>
                    <a:pt x="164889" y="527390"/>
                  </a:lnTo>
                  <a:lnTo>
                    <a:pt x="164889" y="465249"/>
                  </a:lnTo>
                  <a:cubicBezTo>
                    <a:pt x="74747" y="458394"/>
                    <a:pt x="3241" y="381858"/>
                    <a:pt x="107" y="287292"/>
                  </a:cubicBezTo>
                  <a:lnTo>
                    <a:pt x="0" y="280818"/>
                  </a:lnTo>
                  <a:lnTo>
                    <a:pt x="0" y="267120"/>
                  </a:lnTo>
                  <a:cubicBezTo>
                    <a:pt x="0" y="255772"/>
                    <a:pt x="8859" y="246572"/>
                    <a:pt x="19787" y="246572"/>
                  </a:cubicBezTo>
                  <a:cubicBezTo>
                    <a:pt x="29804" y="246572"/>
                    <a:pt x="38082" y="254302"/>
                    <a:pt x="39393" y="264332"/>
                  </a:cubicBezTo>
                  <a:lnTo>
                    <a:pt x="39573" y="267120"/>
                  </a:lnTo>
                  <a:lnTo>
                    <a:pt x="39573" y="280818"/>
                  </a:lnTo>
                  <a:cubicBezTo>
                    <a:pt x="39573" y="358269"/>
                    <a:pt x="98523" y="421422"/>
                    <a:pt x="172371" y="424531"/>
                  </a:cubicBezTo>
                  <a:lnTo>
                    <a:pt x="178080" y="424652"/>
                  </a:lnTo>
                  <a:lnTo>
                    <a:pt x="191271" y="424652"/>
                  </a:lnTo>
                  <a:close/>
                  <a:moveTo>
                    <a:pt x="448959" y="464777"/>
                  </a:moveTo>
                  <a:lnTo>
                    <a:pt x="469152" y="471588"/>
                  </a:lnTo>
                  <a:lnTo>
                    <a:pt x="469556" y="471692"/>
                  </a:lnTo>
                  <a:cubicBezTo>
                    <a:pt x="471113" y="472262"/>
                    <a:pt x="472461" y="473320"/>
                    <a:pt x="473416" y="474717"/>
                  </a:cubicBezTo>
                  <a:cubicBezTo>
                    <a:pt x="474368" y="476114"/>
                    <a:pt x="474880" y="477786"/>
                    <a:pt x="474880" y="479498"/>
                  </a:cubicBezTo>
                  <a:cubicBezTo>
                    <a:pt x="474880" y="481210"/>
                    <a:pt x="474368" y="482881"/>
                    <a:pt x="473416" y="484279"/>
                  </a:cubicBezTo>
                  <a:cubicBezTo>
                    <a:pt x="472461" y="485679"/>
                    <a:pt x="471113" y="486733"/>
                    <a:pt x="469556" y="487303"/>
                  </a:cubicBezTo>
                  <a:lnTo>
                    <a:pt x="449363" y="494114"/>
                  </a:lnTo>
                  <a:cubicBezTo>
                    <a:pt x="443224" y="496232"/>
                    <a:pt x="437644" y="499807"/>
                    <a:pt x="433069" y="504552"/>
                  </a:cubicBezTo>
                  <a:cubicBezTo>
                    <a:pt x="428495" y="509300"/>
                    <a:pt x="425052" y="515089"/>
                    <a:pt x="423010" y="521459"/>
                  </a:cubicBezTo>
                  <a:lnTo>
                    <a:pt x="416446" y="542415"/>
                  </a:lnTo>
                  <a:cubicBezTo>
                    <a:pt x="415897" y="544028"/>
                    <a:pt x="414879" y="545428"/>
                    <a:pt x="413531" y="546418"/>
                  </a:cubicBezTo>
                  <a:cubicBezTo>
                    <a:pt x="412185" y="547407"/>
                    <a:pt x="410576" y="547938"/>
                    <a:pt x="408924" y="547938"/>
                  </a:cubicBezTo>
                  <a:cubicBezTo>
                    <a:pt x="407273" y="547938"/>
                    <a:pt x="405664" y="547407"/>
                    <a:pt x="404318" y="546418"/>
                  </a:cubicBezTo>
                  <a:cubicBezTo>
                    <a:pt x="402970" y="545428"/>
                    <a:pt x="401952" y="544028"/>
                    <a:pt x="401403" y="542415"/>
                  </a:cubicBezTo>
                  <a:lnTo>
                    <a:pt x="394839" y="521459"/>
                  </a:lnTo>
                  <a:cubicBezTo>
                    <a:pt x="392813" y="515070"/>
                    <a:pt x="389373" y="509259"/>
                    <a:pt x="384798" y="504495"/>
                  </a:cubicBezTo>
                  <a:cubicBezTo>
                    <a:pt x="380221" y="499728"/>
                    <a:pt x="374635" y="496139"/>
                    <a:pt x="368486" y="494010"/>
                  </a:cubicBezTo>
                  <a:lnTo>
                    <a:pt x="348293" y="487199"/>
                  </a:lnTo>
                  <a:cubicBezTo>
                    <a:pt x="346736" y="486629"/>
                    <a:pt x="345388" y="485572"/>
                    <a:pt x="344433" y="484174"/>
                  </a:cubicBezTo>
                  <a:cubicBezTo>
                    <a:pt x="343481" y="482777"/>
                    <a:pt x="342969" y="481106"/>
                    <a:pt x="342969" y="479394"/>
                  </a:cubicBezTo>
                  <a:cubicBezTo>
                    <a:pt x="342969" y="477681"/>
                    <a:pt x="343481" y="476010"/>
                    <a:pt x="344433" y="474613"/>
                  </a:cubicBezTo>
                  <a:cubicBezTo>
                    <a:pt x="345388" y="473213"/>
                    <a:pt x="346736" y="472158"/>
                    <a:pt x="348293" y="471588"/>
                  </a:cubicBezTo>
                  <a:lnTo>
                    <a:pt x="368486" y="464777"/>
                  </a:lnTo>
                  <a:cubicBezTo>
                    <a:pt x="374551" y="462605"/>
                    <a:pt x="380049" y="459005"/>
                    <a:pt x="384550" y="454263"/>
                  </a:cubicBezTo>
                  <a:cubicBezTo>
                    <a:pt x="389051" y="449517"/>
                    <a:pt x="392436" y="443759"/>
                    <a:pt x="394435" y="437433"/>
                  </a:cubicBezTo>
                  <a:lnTo>
                    <a:pt x="400999" y="416477"/>
                  </a:lnTo>
                  <a:cubicBezTo>
                    <a:pt x="401548" y="414863"/>
                    <a:pt x="402566" y="413463"/>
                    <a:pt x="403912" y="412474"/>
                  </a:cubicBezTo>
                  <a:cubicBezTo>
                    <a:pt x="405260" y="411485"/>
                    <a:pt x="406869" y="410954"/>
                    <a:pt x="408521" y="410954"/>
                  </a:cubicBezTo>
                  <a:cubicBezTo>
                    <a:pt x="410172" y="410954"/>
                    <a:pt x="411782" y="411485"/>
                    <a:pt x="413127" y="412474"/>
                  </a:cubicBezTo>
                  <a:cubicBezTo>
                    <a:pt x="414475" y="413463"/>
                    <a:pt x="415494" y="414863"/>
                    <a:pt x="416042" y="416477"/>
                  </a:cubicBezTo>
                  <a:lnTo>
                    <a:pt x="422606" y="437433"/>
                  </a:lnTo>
                  <a:cubicBezTo>
                    <a:pt x="424646" y="443802"/>
                    <a:pt x="428091" y="449591"/>
                    <a:pt x="432666" y="454339"/>
                  </a:cubicBezTo>
                  <a:cubicBezTo>
                    <a:pt x="437240" y="459084"/>
                    <a:pt x="442820" y="462660"/>
                    <a:pt x="448959" y="464777"/>
                  </a:cubicBezTo>
                  <a:close/>
                </a:path>
              </a:pathLst>
            </a:custGeom>
            <a:solidFill>
              <a:srgbClr val="399A91"/>
            </a:solidFill>
            <a:ln w="2592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0" name="Text Placeholder 13">
              <a:extLst>
                <a:ext uri="{FF2B5EF4-FFF2-40B4-BE49-F238E27FC236}">
                  <a16:creationId xmlns:a16="http://schemas.microsoft.com/office/drawing/2014/main" id="{900A5CD4-11BA-4042-AF9C-A378EB9A487E}"/>
                </a:ext>
              </a:extLst>
            </p:cNvPr>
            <p:cNvSpPr txBox="1">
              <a:spLocks/>
            </p:cNvSpPr>
            <p:nvPr/>
          </p:nvSpPr>
          <p:spPr>
            <a:xfrm>
              <a:off x="5432325" y="4481762"/>
              <a:ext cx="2881709" cy="311379"/>
            </a:xfrm>
            <a:prstGeom prst="rect">
              <a:avLst/>
            </a:prstGeom>
          </p:spPr>
          <p:txBody>
            <a:bodyPr wrap="square" lIns="137160" anchor="ct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Sans Text" pitchFamily="2" charset="0"/>
                  <a:ea typeface="+mn-ea"/>
                  <a:cs typeface="Segoe Sans Tex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Sans Text" pitchFamily="2" charset="0"/>
                  <a:ea typeface="+mn-ea"/>
                  <a:cs typeface="Segoe Sans Tex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Sans Text" pitchFamily="2" charset="0"/>
                  <a:ea typeface="+mn-ea"/>
                  <a:cs typeface="Segoe Sans Tex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Sans Text" pitchFamily="2" charset="0"/>
                  <a:ea typeface="+mn-ea"/>
                  <a:cs typeface="Segoe Sans Tex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ct val="0"/>
                </a:spcBef>
                <a:spcAft>
                  <a:spcPct val="0"/>
                </a:spcAft>
                <a:buNone/>
                <a:defRPr/>
              </a:pPr>
              <a:r>
                <a:rPr lang="en-US" sz="1800">
                  <a:latin typeface="Segoe UI Semibold" panose="020B0702040204020203" pitchFamily="34" charset="0"/>
                  <a:ea typeface="+mj-ea"/>
                  <a:cs typeface="Segoe UI Semibold" panose="020B0702040204020203" pitchFamily="34" charset="0"/>
                </a:rPr>
                <a:t>AI-generated podcasts</a:t>
              </a:r>
            </a:p>
          </p:txBody>
        </p:sp>
      </p:grpSp>
      <p:grpSp>
        <p:nvGrpSpPr>
          <p:cNvPr id="42" name="Group 41" descr="QR code">
            <a:extLst>
              <a:ext uri="{FF2B5EF4-FFF2-40B4-BE49-F238E27FC236}">
                <a16:creationId xmlns:a16="http://schemas.microsoft.com/office/drawing/2014/main" id="{58423AA6-AAC0-A65F-BCFC-419084ACCA0D}"/>
              </a:ext>
            </a:extLst>
          </p:cNvPr>
          <p:cNvGrpSpPr>
            <a:grpSpLocks noChangeAspect="1"/>
          </p:cNvGrpSpPr>
          <p:nvPr/>
        </p:nvGrpSpPr>
        <p:grpSpPr>
          <a:xfrm>
            <a:off x="9447951" y="3220733"/>
            <a:ext cx="1893276" cy="1761717"/>
            <a:chOff x="10147620" y="3302197"/>
            <a:chExt cx="1672903" cy="1556657"/>
          </a:xfrm>
        </p:grpSpPr>
        <p:sp>
          <p:nvSpPr>
            <p:cNvPr id="45" name="Rectangle: Rounded Corners 44">
              <a:extLst>
                <a:ext uri="{FF2B5EF4-FFF2-40B4-BE49-F238E27FC236}">
                  <a16:creationId xmlns:a16="http://schemas.microsoft.com/office/drawing/2014/main" id="{E49FD6AB-90DB-1F20-3BAE-3768DDB10652}"/>
                </a:ext>
              </a:extLst>
            </p:cNvPr>
            <p:cNvSpPr/>
            <p:nvPr/>
          </p:nvSpPr>
          <p:spPr bwMode="auto">
            <a:xfrm>
              <a:off x="10147620" y="3302197"/>
              <a:ext cx="1672903" cy="1556657"/>
            </a:xfrm>
            <a:prstGeom prst="roundRect">
              <a:avLst>
                <a:gd name="adj" fmla="val 12769"/>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46" name="Graphic 14">
              <a:extLst>
                <a:ext uri="{FF2B5EF4-FFF2-40B4-BE49-F238E27FC236}">
                  <a16:creationId xmlns:a16="http://schemas.microsoft.com/office/drawing/2014/main" id="{24BDBF27-A3B8-A353-0E3E-0FFEBECF269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394945" y="3494355"/>
              <a:ext cx="1174530" cy="1174530"/>
            </a:xfrm>
            <a:prstGeom prst="rect">
              <a:avLst/>
            </a:prstGeom>
          </p:spPr>
        </p:pic>
      </p:grpSp>
      <p:sp>
        <p:nvSpPr>
          <p:cNvPr id="43" name="Rectangle: Top Corners Rounded 42">
            <a:extLst>
              <a:ext uri="{FF2B5EF4-FFF2-40B4-BE49-F238E27FC236}">
                <a16:creationId xmlns:a16="http://schemas.microsoft.com/office/drawing/2014/main" id="{A4B9C885-9885-1FE2-167D-CDBE2EA59CD1}"/>
              </a:ext>
              <a:ext uri="{C183D7F6-B498-43B3-948B-1728B52AA6E4}">
                <adec:decorative xmlns:adec="http://schemas.microsoft.com/office/drawing/2017/decorative" val="1"/>
              </a:ext>
            </a:extLst>
          </p:cNvPr>
          <p:cNvSpPr/>
          <p:nvPr/>
        </p:nvSpPr>
        <p:spPr>
          <a:xfrm rot="5400000" flipH="1" flipV="1">
            <a:off x="10075811" y="3928501"/>
            <a:ext cx="719127" cy="3513253"/>
          </a:xfrm>
          <a:prstGeom prst="round2SameRect">
            <a:avLst>
              <a:gd name="adj1" fmla="val 30906"/>
              <a:gd name="adj2" fmla="val 0"/>
            </a:avLst>
          </a:prstGeom>
          <a:solidFill>
            <a:schemeClr val="bg1">
              <a:alpha val="6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4" name="TextBox 16">
            <a:extLst>
              <a:ext uri="{FF2B5EF4-FFF2-40B4-BE49-F238E27FC236}">
                <a16:creationId xmlns:a16="http://schemas.microsoft.com/office/drawing/2014/main" id="{6EC1FFF0-592C-EF7D-2C62-33297C624110}"/>
              </a:ext>
            </a:extLst>
          </p:cNvPr>
          <p:cNvSpPr txBox="1"/>
          <p:nvPr/>
        </p:nvSpPr>
        <p:spPr>
          <a:xfrm>
            <a:off x="8988780" y="5512038"/>
            <a:ext cx="2893188" cy="323165"/>
          </a:xfrm>
          <a:prstGeom prst="rect">
            <a:avLst/>
          </a:prstGeom>
          <a:noFill/>
        </p:spPr>
        <p:txBody>
          <a:bodyPr wrap="square" r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500" dirty="0">
                <a:effectLst/>
                <a:latin typeface="Segoe UI Semibold" panose="020B0702040204020203" pitchFamily="34" charset="0"/>
                <a:cs typeface="Segoe UI Semibold" panose="020B0702040204020203" pitchFamily="34" charset="0"/>
              </a:rPr>
              <a:t>AISkillsNavigator.microsoft.com</a:t>
            </a:r>
            <a:endParaRPr lang="en-US" sz="1500" dirty="0">
              <a:latin typeface="Segoe UI Semibold" panose="020B0702040204020203" pitchFamily="34" charset="0"/>
              <a:cs typeface="Segoe UI Semibold" panose="020B0702040204020203" pitchFamily="34" charset="0"/>
            </a:endParaRPr>
          </a:p>
        </p:txBody>
      </p:sp>
      <p:sp>
        <p:nvSpPr>
          <p:cNvPr id="64" name="Rectangle: Rounded Corners 63">
            <a:extLst>
              <a:ext uri="{FF2B5EF4-FFF2-40B4-BE49-F238E27FC236}">
                <a16:creationId xmlns:a16="http://schemas.microsoft.com/office/drawing/2014/main" id="{B38B3E50-7F62-485E-FEE5-F1C106F65F82}"/>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Skilling</a:t>
            </a:r>
          </a:p>
        </p:txBody>
      </p:sp>
    </p:spTree>
    <p:extLst>
      <p:ext uri="{BB962C8B-B14F-4D97-AF65-F5344CB8AC3E}">
        <p14:creationId xmlns:p14="http://schemas.microsoft.com/office/powerpoint/2010/main" val="356684722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8426F-9265-6805-3D1E-B4B260B3FCBF}"/>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5CE01BE3-8B46-D86A-7716-42731B6C193C}"/>
              </a:ext>
            </a:extLst>
          </p:cNvPr>
          <p:cNvSpPr txBox="1">
            <a:spLocks noGrp="1"/>
          </p:cNvSpPr>
          <p:nvPr>
            <p:ph type="title"/>
          </p:nvPr>
        </p:nvSpPr>
        <p:spPr>
          <a:xfrm>
            <a:off x="588963" y="585788"/>
            <a:ext cx="110109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r>
              <a:rPr lang="en-US" noProof="0"/>
              <a:t>Bookmark Microsoft </a:t>
            </a:r>
            <a:r>
              <a:rPr lang="en-US"/>
              <a:t>enablement</a:t>
            </a:r>
            <a:r>
              <a:rPr lang="en-US" noProof="0"/>
              <a:t> resources</a:t>
            </a:r>
          </a:p>
        </p:txBody>
      </p:sp>
      <p:sp>
        <p:nvSpPr>
          <p:cNvPr id="12" name="Rounded Rectangle 11">
            <a:extLst>
              <a:ext uri="{FF2B5EF4-FFF2-40B4-BE49-F238E27FC236}">
                <a16:creationId xmlns:a16="http://schemas.microsoft.com/office/drawing/2014/main" id="{C9416F4C-346A-85C7-7233-BCF6919290CD}"/>
              </a:ext>
            </a:extLst>
          </p:cNvPr>
          <p:cNvSpPr/>
          <p:nvPr/>
        </p:nvSpPr>
        <p:spPr bwMode="auto">
          <a:xfrm>
            <a:off x="540176" y="1542536"/>
            <a:ext cx="3653691" cy="2627319"/>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dirty="0">
                <a:solidFill>
                  <a:schemeClr val="tx1"/>
                </a:solidFill>
                <a:latin typeface="Segoe UI Semibold" panose="020B0502040204020203" pitchFamily="34" charset="0"/>
                <a:cs typeface="Segoe UI Semibold" panose="020B0502040204020203" pitchFamily="34" charset="0"/>
              </a:rPr>
              <a:t>Join Driving Adoption Tech Community</a:t>
            </a:r>
          </a:p>
          <a:p>
            <a:pPr algn="ctr" defTabSz="932472" fontAlgn="base">
              <a:spcBef>
                <a:spcPct val="0"/>
              </a:spcBef>
              <a:spcAft>
                <a:spcPct val="0"/>
              </a:spcAft>
            </a:pPr>
            <a:endParaRPr lang="en-US" sz="1400" b="1" dirty="0">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dirty="0">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dirty="0">
              <a:solidFill>
                <a:schemeClr val="tx1"/>
              </a:solidFill>
              <a:latin typeface="Segoe UI Semibold" panose="020B0502040204020203" pitchFamily="34" charset="0"/>
              <a:cs typeface="Segoe UI Semibold" panose="020B0502040204020203" pitchFamily="34" charset="0"/>
            </a:endParaRPr>
          </a:p>
        </p:txBody>
      </p:sp>
      <p:sp>
        <p:nvSpPr>
          <p:cNvPr id="16" name="Rectangle 15">
            <a:extLst>
              <a:ext uri="{FF2B5EF4-FFF2-40B4-BE49-F238E27FC236}">
                <a16:creationId xmlns:a16="http://schemas.microsoft.com/office/drawing/2014/main" id="{C12045DE-F01C-6181-B720-66B757569877}"/>
              </a:ext>
            </a:extLst>
          </p:cNvPr>
          <p:cNvSpPr/>
          <p:nvPr/>
        </p:nvSpPr>
        <p:spPr>
          <a:xfrm>
            <a:off x="540176" y="3312895"/>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marR="0" lvl="0" indent="0" algn="ctr" fontAlgn="auto">
              <a:spcAft>
                <a:spcPts val="600"/>
              </a:spcAft>
              <a:buClrTx/>
              <a:buSzTx/>
              <a:buFontTx/>
              <a:buNone/>
              <a:tabLst/>
              <a:defRPr/>
            </a:pPr>
            <a:r>
              <a:rPr lang="en-US" sz="1200" dirty="0">
                <a:solidFill>
                  <a:srgbClr val="0078D4"/>
                </a:solidFill>
                <a:hlinkClick r:id="rId3">
                  <a:extLst>
                    <a:ext uri="{A12FA001-AC4F-418D-AE19-62706E023703}">
                      <ahyp:hlinkClr xmlns:ahyp="http://schemas.microsoft.com/office/drawing/2018/hyperlinkcolor" val="tx"/>
                    </a:ext>
                  </a:extLst>
                </a:hlinkClick>
              </a:rPr>
              <a:t>aka.ms/DriveAdoption </a:t>
            </a:r>
            <a:endParaRPr lang="en-US" sz="1200" dirty="0">
              <a:solidFill>
                <a:srgbClr val="0078D4"/>
              </a:solidFill>
            </a:endParaRPr>
          </a:p>
          <a:p>
            <a:pPr marL="0" marR="0" lvl="0" indent="0" algn="ctr" defTabSz="914400" rtl="0" eaLnBrk="1" fontAlgn="auto" latinLnBrk="0" hangingPunct="1">
              <a:spcAft>
                <a:spcPts val="800"/>
              </a:spcAft>
              <a:buClrTx/>
              <a:buSzTx/>
              <a:buFontTx/>
              <a:buNone/>
              <a:tabLst/>
              <a:defRPr/>
            </a:pPr>
            <a:r>
              <a:rPr kumimoji="0" lang="en-US" sz="1200" i="0" u="none" strike="noStrike" kern="1200" cap="none" spc="0" normalizeH="0" baseline="0" noProof="0" dirty="0">
                <a:ln>
                  <a:noFill/>
                </a:ln>
                <a:solidFill>
                  <a:schemeClr val="tx1"/>
                </a:solidFill>
                <a:effectLst/>
                <a:uLnTx/>
                <a:uFillTx/>
                <a:ea typeface="+mn-ea"/>
                <a:cs typeface="+mn-cs"/>
              </a:rPr>
              <a:t>Collaborate, share, and learn from experts</a:t>
            </a:r>
          </a:p>
        </p:txBody>
      </p:sp>
      <p:sp>
        <p:nvSpPr>
          <p:cNvPr id="7" name="Rounded Rectangle 6">
            <a:extLst>
              <a:ext uri="{FF2B5EF4-FFF2-40B4-BE49-F238E27FC236}">
                <a16:creationId xmlns:a16="http://schemas.microsoft.com/office/drawing/2014/main" id="{3F869B9C-4457-FB92-BE95-409E9DE0B7C0}"/>
              </a:ext>
            </a:extLst>
          </p:cNvPr>
          <p:cNvSpPr/>
          <p:nvPr/>
        </p:nvSpPr>
        <p:spPr bwMode="auto">
          <a:xfrm>
            <a:off x="8083977" y="1542536"/>
            <a:ext cx="3653691" cy="2627319"/>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a:solidFill>
                  <a:schemeClr val="tx1"/>
                </a:solidFill>
                <a:latin typeface="Segoe UI Semibold" panose="020B0502040204020203" pitchFamily="34" charset="0"/>
                <a:cs typeface="Segoe UI Semibold" panose="020B0502040204020203" pitchFamily="34" charset="0"/>
              </a:rPr>
              <a:t>Microsoft Adoption Hub</a:t>
            </a: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a:solidFill>
                <a:schemeClr val="tx1"/>
              </a:solidFill>
              <a:latin typeface="Segoe UI Semibold" panose="020B0502040204020203" pitchFamily="34" charset="0"/>
              <a:cs typeface="Segoe UI Semibold" panose="020B0502040204020203" pitchFamily="34" charset="0"/>
            </a:endParaRPr>
          </a:p>
        </p:txBody>
      </p:sp>
      <p:sp>
        <p:nvSpPr>
          <p:cNvPr id="18" name="Rectangle 17">
            <a:extLst>
              <a:ext uri="{FF2B5EF4-FFF2-40B4-BE49-F238E27FC236}">
                <a16:creationId xmlns:a16="http://schemas.microsoft.com/office/drawing/2014/main" id="{E9365C96-6170-CFE9-EA12-46FF1E1C1C23}"/>
              </a:ext>
            </a:extLst>
          </p:cNvPr>
          <p:cNvSpPr/>
          <p:nvPr/>
        </p:nvSpPr>
        <p:spPr>
          <a:xfrm>
            <a:off x="8086383" y="3312895"/>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spcAft>
                <a:spcPts val="600"/>
              </a:spcAft>
              <a:defRPr/>
            </a:pPr>
            <a:r>
              <a:rPr lang="en-US" sz="1200" dirty="0">
                <a:solidFill>
                  <a:srgbClr val="0078D4"/>
                </a:solidFill>
                <a:hlinkClick r:id="rId4">
                  <a:extLst>
                    <a:ext uri="{A12FA001-AC4F-418D-AE19-62706E023703}">
                      <ahyp:hlinkClr xmlns:ahyp="http://schemas.microsoft.com/office/drawing/2018/hyperlinkcolor" val="tx"/>
                    </a:ext>
                  </a:extLst>
                </a:hlinkClick>
              </a:rPr>
              <a:t>adoption.microsoft.com</a:t>
            </a:r>
            <a:endParaRPr lang="en-US" sz="1200" dirty="0">
              <a:solidFill>
                <a:srgbClr val="0078D4"/>
              </a:solidFill>
            </a:endParaRPr>
          </a:p>
          <a:p>
            <a:pPr algn="ctr">
              <a:spcAft>
                <a:spcPts val="800"/>
              </a:spcAft>
              <a:defRPr/>
            </a:pPr>
            <a:r>
              <a:rPr lang="en-US" sz="1200" dirty="0">
                <a:solidFill>
                  <a:schemeClr val="tx1"/>
                </a:solidFill>
              </a:rPr>
              <a:t>Resources to help you drive adoption </a:t>
            </a:r>
            <a:br>
              <a:rPr lang="en-US" sz="1200" dirty="0">
                <a:solidFill>
                  <a:schemeClr val="tx1"/>
                </a:solidFill>
              </a:rPr>
            </a:br>
            <a:r>
              <a:rPr lang="en-US" sz="1200" dirty="0">
                <a:solidFill>
                  <a:schemeClr val="tx1"/>
                </a:solidFill>
              </a:rPr>
              <a:t>of Microsoft services</a:t>
            </a:r>
          </a:p>
        </p:txBody>
      </p:sp>
      <p:sp>
        <p:nvSpPr>
          <p:cNvPr id="22" name="Rounded Rectangle 21">
            <a:extLst>
              <a:ext uri="{FF2B5EF4-FFF2-40B4-BE49-F238E27FC236}">
                <a16:creationId xmlns:a16="http://schemas.microsoft.com/office/drawing/2014/main" id="{E8B159B5-4430-848D-06CE-EFDE37DD4B0D}"/>
              </a:ext>
            </a:extLst>
          </p:cNvPr>
          <p:cNvSpPr/>
          <p:nvPr/>
        </p:nvSpPr>
        <p:spPr bwMode="auto">
          <a:xfrm>
            <a:off x="4289480" y="1542536"/>
            <a:ext cx="3653691" cy="2627319"/>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400" b="1" dirty="0">
                <a:solidFill>
                  <a:schemeClr val="tx1"/>
                </a:solidFill>
                <a:latin typeface="Segoe UI Semibold" panose="020B0502040204020203" pitchFamily="34" charset="0"/>
                <a:cs typeface="Segoe UI Semibold" panose="020B0502040204020203" pitchFamily="34" charset="0"/>
              </a:rPr>
              <a:t>Become a Champion</a:t>
            </a:r>
          </a:p>
          <a:p>
            <a:pPr algn="ctr" defTabSz="932472" fontAlgn="base">
              <a:spcBef>
                <a:spcPct val="0"/>
              </a:spcBef>
              <a:spcAft>
                <a:spcPct val="0"/>
              </a:spcAft>
            </a:pPr>
            <a:endParaRPr lang="en-US" sz="1400" b="1" dirty="0">
              <a:solidFill>
                <a:schemeClr val="tx1"/>
              </a:solidFill>
              <a:latin typeface="Segoe UI Semibold" panose="020B0502040204020203" pitchFamily="34" charset="0"/>
              <a:cs typeface="Segoe UI Semibold" panose="020B0502040204020203" pitchFamily="34" charset="0"/>
            </a:endParaRPr>
          </a:p>
          <a:p>
            <a:pPr algn="ctr" defTabSz="932472" fontAlgn="base">
              <a:spcBef>
                <a:spcPct val="0"/>
              </a:spcBef>
              <a:spcAft>
                <a:spcPct val="0"/>
              </a:spcAft>
            </a:pPr>
            <a:endParaRPr lang="en-US" sz="1400" b="1" dirty="0">
              <a:solidFill>
                <a:schemeClr val="tx1"/>
              </a:solidFill>
              <a:latin typeface="Segoe UI Semibold" panose="020B0502040204020203" pitchFamily="34" charset="0"/>
              <a:cs typeface="Segoe UI Semibold" panose="020B0502040204020203" pitchFamily="34" charset="0"/>
            </a:endParaRPr>
          </a:p>
        </p:txBody>
      </p:sp>
      <p:sp>
        <p:nvSpPr>
          <p:cNvPr id="26" name="Rectangle 25">
            <a:extLst>
              <a:ext uri="{FF2B5EF4-FFF2-40B4-BE49-F238E27FC236}">
                <a16:creationId xmlns:a16="http://schemas.microsoft.com/office/drawing/2014/main" id="{1FA5B70B-1156-80AC-B5DA-9EB10AED4231}"/>
              </a:ext>
            </a:extLst>
          </p:cNvPr>
          <p:cNvSpPr/>
          <p:nvPr/>
        </p:nvSpPr>
        <p:spPr>
          <a:xfrm>
            <a:off x="4289479" y="3312894"/>
            <a:ext cx="3653691" cy="705317"/>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algn="ctr">
              <a:spcAft>
                <a:spcPts val="600"/>
              </a:spcAft>
              <a:defRPr/>
            </a:pPr>
            <a:r>
              <a:rPr lang="en-US" sz="1200" dirty="0" err="1">
                <a:solidFill>
                  <a:srgbClr val="0078D4"/>
                </a:solidFill>
                <a:hlinkClick r:id="rId5"/>
              </a:rPr>
              <a:t>aka.ms</a:t>
            </a:r>
            <a:r>
              <a:rPr lang="en-US" sz="1200" dirty="0">
                <a:solidFill>
                  <a:srgbClr val="0078D4"/>
                </a:solidFill>
                <a:hlinkClick r:id="rId5"/>
              </a:rPr>
              <a:t>/M365Champions</a:t>
            </a:r>
            <a:endParaRPr lang="en-US" sz="1200" dirty="0">
              <a:solidFill>
                <a:srgbClr val="0078D4"/>
              </a:solidFill>
            </a:endParaRPr>
          </a:p>
          <a:p>
            <a:pPr algn="ctr">
              <a:spcAft>
                <a:spcPts val="800"/>
              </a:spcAft>
              <a:defRPr/>
            </a:pPr>
            <a:r>
              <a:rPr lang="en-US" sz="1200" dirty="0">
                <a:solidFill>
                  <a:schemeClr val="tx1"/>
                </a:solidFill>
              </a:rPr>
              <a:t>Monthly calls focused on adoption</a:t>
            </a:r>
          </a:p>
        </p:txBody>
      </p:sp>
      <p:sp>
        <p:nvSpPr>
          <p:cNvPr id="21" name="Rounded Rectangle 20">
            <a:extLst>
              <a:ext uri="{FF2B5EF4-FFF2-40B4-BE49-F238E27FC236}">
                <a16:creationId xmlns:a16="http://schemas.microsoft.com/office/drawing/2014/main" id="{EFA30453-CFA3-E5BF-0ECF-0EAA10B4C2CA}"/>
              </a:ext>
            </a:extLst>
          </p:cNvPr>
          <p:cNvSpPr/>
          <p:nvPr/>
        </p:nvSpPr>
        <p:spPr bwMode="auto">
          <a:xfrm>
            <a:off x="588963" y="4369746"/>
            <a:ext cx="11103828" cy="1681426"/>
          </a:xfrm>
          <a:prstGeom prst="roundRect">
            <a:avLst>
              <a:gd name="adj" fmla="val 326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2000" rIns="182880" bIns="146304" numCol="1" spcCol="0" rtlCol="0" fromWordArt="0" anchor="ctr" anchorCtr="0" forceAA="0" compatLnSpc="1">
            <a:prstTxWarp prst="textNoShape">
              <a:avLst/>
            </a:prstTxWarp>
            <a:noAutofit/>
          </a:bodyPr>
          <a:lstStyle/>
          <a:p>
            <a:pPr algn="ctr" defTabSz="932472" fontAlgn="base">
              <a:lnSpc>
                <a:spcPct val="150000"/>
              </a:lnSpc>
              <a:spcBef>
                <a:spcPct val="0"/>
              </a:spcBef>
              <a:spcAft>
                <a:spcPct val="0"/>
              </a:spcAft>
            </a:pPr>
            <a:r>
              <a:rPr lang="en-US" sz="2000" b="1" dirty="0">
                <a:solidFill>
                  <a:schemeClr val="tx1"/>
                </a:solidFill>
                <a:latin typeface="Segoe UI Semibold" panose="020B0502040204020203" pitchFamily="34" charset="0"/>
                <a:cs typeface="Segoe UI Semibold" panose="020B0502040204020203" pitchFamily="34" charset="0"/>
              </a:rPr>
              <a:t>Join our communities</a:t>
            </a:r>
          </a:p>
          <a:p>
            <a:pPr algn="ctr" defTabSz="932472" fontAlgn="base">
              <a:lnSpc>
                <a:spcPct val="150000"/>
              </a:lnSpc>
              <a:spcBef>
                <a:spcPct val="0"/>
              </a:spcBef>
              <a:spcAft>
                <a:spcPct val="0"/>
              </a:spcAft>
            </a:pPr>
            <a:r>
              <a:rPr lang="en-US" sz="2000" b="1" dirty="0">
                <a:solidFill>
                  <a:schemeClr val="tx1"/>
                </a:solidFill>
                <a:latin typeface="Segoe UI Semibold" panose="020B0502040204020203" pitchFamily="34" charset="0"/>
                <a:cs typeface="Segoe UI Semibold" panose="020B0502040204020203" pitchFamily="34" charset="0"/>
              </a:rPr>
              <a:t>Utilize our resources</a:t>
            </a:r>
          </a:p>
          <a:p>
            <a:pPr algn="ctr" defTabSz="932472" fontAlgn="base">
              <a:lnSpc>
                <a:spcPct val="150000"/>
              </a:lnSpc>
              <a:spcBef>
                <a:spcPct val="0"/>
              </a:spcBef>
              <a:spcAft>
                <a:spcPct val="0"/>
              </a:spcAft>
            </a:pPr>
            <a:r>
              <a:rPr lang="en-US" sz="2000" b="1" dirty="0">
                <a:solidFill>
                  <a:schemeClr val="tx1"/>
                </a:solidFill>
                <a:latin typeface="Segoe UI Semibold" panose="020B0502040204020203" pitchFamily="34" charset="0"/>
                <a:cs typeface="Segoe UI Semibold" panose="020B0502040204020203" pitchFamily="34" charset="0"/>
              </a:rPr>
              <a:t>Achieve your goals</a:t>
            </a:r>
          </a:p>
        </p:txBody>
      </p:sp>
      <p:pic>
        <p:nvPicPr>
          <p:cNvPr id="6" name="Picture 5">
            <a:extLst>
              <a:ext uri="{FF2B5EF4-FFF2-40B4-BE49-F238E27FC236}">
                <a16:creationId xmlns:a16="http://schemas.microsoft.com/office/drawing/2014/main" id="{8AACEE82-CAB8-610F-5754-0EA6C0A929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7181" y="1894071"/>
            <a:ext cx="2358094" cy="1374867"/>
          </a:xfrm>
          <a:prstGeom prst="roundRect">
            <a:avLst>
              <a:gd name="adj" fmla="val 9393"/>
            </a:avLst>
          </a:prstGeom>
          <a:ln>
            <a:solidFill>
              <a:schemeClr val="bg1">
                <a:lumMod val="75000"/>
              </a:schemeClr>
            </a:solidFill>
          </a:ln>
        </p:spPr>
      </p:pic>
      <p:pic>
        <p:nvPicPr>
          <p:cNvPr id="13" name="Picture 12">
            <a:extLst>
              <a:ext uri="{FF2B5EF4-FFF2-40B4-BE49-F238E27FC236}">
                <a16:creationId xmlns:a16="http://schemas.microsoft.com/office/drawing/2014/main" id="{6D9E5C6C-7170-36A6-0AFF-917EE5210B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14423" y="1942026"/>
            <a:ext cx="1992798" cy="1309295"/>
          </a:xfrm>
          <a:prstGeom prst="roundRect">
            <a:avLst>
              <a:gd name="adj" fmla="val 9393"/>
            </a:avLst>
          </a:prstGeom>
          <a:ln>
            <a:solidFill>
              <a:schemeClr val="bg1">
                <a:lumMod val="75000"/>
              </a:schemeClr>
            </a:solidFill>
          </a:ln>
        </p:spPr>
      </p:pic>
      <p:pic>
        <p:nvPicPr>
          <p:cNvPr id="15" name="Picture 14">
            <a:extLst>
              <a:ext uri="{FF2B5EF4-FFF2-40B4-BE49-F238E27FC236}">
                <a16:creationId xmlns:a16="http://schemas.microsoft.com/office/drawing/2014/main" id="{C26C5B2D-D7E1-9F0E-C8FB-219731F073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5639" y="1942026"/>
            <a:ext cx="3248991" cy="1309295"/>
          </a:xfrm>
          <a:prstGeom prst="roundRect">
            <a:avLst>
              <a:gd name="adj" fmla="val 9393"/>
            </a:avLst>
          </a:prstGeom>
          <a:ln>
            <a:solidFill>
              <a:schemeClr val="bg1">
                <a:lumMod val="75000"/>
              </a:schemeClr>
            </a:solidFill>
          </a:ln>
        </p:spPr>
      </p:pic>
    </p:spTree>
    <p:extLst>
      <p:ext uri="{BB962C8B-B14F-4D97-AF65-F5344CB8AC3E}">
        <p14:creationId xmlns:p14="http://schemas.microsoft.com/office/powerpoint/2010/main" val="63155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03B0B-86BB-DBCB-24A9-EC70024AE2B7}"/>
              </a:ext>
            </a:extLst>
          </p:cNvPr>
          <p:cNvSpPr>
            <a:spLocks noGrp="1"/>
          </p:cNvSpPr>
          <p:nvPr>
            <p:ph type="title"/>
          </p:nvPr>
        </p:nvSpPr>
        <p:spPr>
          <a:xfrm>
            <a:off x="588261" y="585216"/>
            <a:ext cx="11011601" cy="553998"/>
          </a:xfrm>
        </p:spPr>
        <p:txBody>
          <a:bodyPr/>
          <a:lstStyle/>
          <a:p>
            <a:r>
              <a:rPr lang="en-US"/>
              <a:t>Functional scenario guidance</a:t>
            </a:r>
          </a:p>
        </p:txBody>
      </p:sp>
      <p:sp>
        <p:nvSpPr>
          <p:cNvPr id="3" name="Text Placeholder 2">
            <a:extLst>
              <a:ext uri="{FF2B5EF4-FFF2-40B4-BE49-F238E27FC236}">
                <a16:creationId xmlns:a16="http://schemas.microsoft.com/office/drawing/2014/main" id="{7E3B5E8C-30CD-0FFF-DB7A-4D2BAFDA5DCF}"/>
              </a:ext>
            </a:extLst>
          </p:cNvPr>
          <p:cNvSpPr>
            <a:spLocks noGrp="1"/>
          </p:cNvSpPr>
          <p:nvPr>
            <p:ph type="body" sz="quarter" idx="4294967295"/>
          </p:nvPr>
        </p:nvSpPr>
        <p:spPr>
          <a:xfrm>
            <a:off x="588261" y="1289050"/>
            <a:ext cx="11018837" cy="615950"/>
          </a:xfrm>
        </p:spPr>
        <p:txBody>
          <a:bodyPr/>
          <a:lstStyle/>
          <a:p>
            <a:pPr marL="0" indent="0">
              <a:buNone/>
            </a:pPr>
            <a:r>
              <a:rPr kumimoji="0" lang="en-US" sz="2000" i="0" u="none" strike="noStrike" kern="1200" cap="none" spc="0" normalizeH="0" baseline="0" noProof="0" dirty="0">
                <a:ln>
                  <a:noFill/>
                </a:ln>
                <a:effectLst/>
                <a:uLnTx/>
                <a:uFillTx/>
                <a:ea typeface="+mn-ea"/>
                <a:cs typeface="Segoe UI Semibold" panose="020B0402040204020203" pitchFamily="34" charset="0"/>
              </a:rPr>
              <a:t>Utilize our </a:t>
            </a:r>
            <a:r>
              <a:rPr lang="en-US" sz="2000" dirty="0">
                <a:cs typeface="Segoe UI Semibold" panose="020B0402040204020203" pitchFamily="34" charset="0"/>
              </a:rPr>
              <a:t>interactive </a:t>
            </a:r>
            <a:r>
              <a:rPr kumimoji="0" lang="en-US" sz="2000" i="0" u="none" strike="noStrike" kern="1200" cap="none" spc="0" normalizeH="0" baseline="0" noProof="0" dirty="0">
                <a:ln>
                  <a:noFill/>
                </a:ln>
                <a:effectLst/>
                <a:uLnTx/>
                <a:uFillTx/>
                <a:ea typeface="+mn-ea"/>
                <a:cs typeface="Segoe UI Semibold" panose="020B0402040204020203" pitchFamily="34" charset="0"/>
              </a:rPr>
              <a:t>scenario library to start the conversation with business users about their pain points, opportunities, and ideas: </a:t>
            </a:r>
            <a:r>
              <a:rPr lang="en-US" sz="2000" spc="0" dirty="0">
                <a:ln>
                  <a:noFill/>
                </a:ln>
                <a:solidFill>
                  <a:srgbClr val="0078D4"/>
                </a:solidFill>
                <a:latin typeface="Segoe UI"/>
                <a:cs typeface="+mn-cs"/>
                <a:hlinkClick r:id="rId3">
                  <a:extLst>
                    <a:ext uri="{A12FA001-AC4F-418D-AE19-62706E023703}">
                      <ahyp:hlinkClr xmlns:ahyp="http://schemas.microsoft.com/office/drawing/2018/hyperlinkcolor" val="tx"/>
                    </a:ext>
                  </a:extLst>
                </a:hlinkClick>
              </a:rPr>
              <a:t>aka.ms/</a:t>
            </a:r>
            <a:r>
              <a:rPr lang="en-US" sz="2000" spc="0" dirty="0" err="1">
                <a:ln>
                  <a:noFill/>
                </a:ln>
                <a:solidFill>
                  <a:srgbClr val="0078D4"/>
                </a:solidFill>
                <a:latin typeface="Segoe UI"/>
                <a:cs typeface="+mn-cs"/>
                <a:hlinkClick r:id="rId3">
                  <a:extLst>
                    <a:ext uri="{A12FA001-AC4F-418D-AE19-62706E023703}">
                      <ahyp:hlinkClr xmlns:ahyp="http://schemas.microsoft.com/office/drawing/2018/hyperlinkcolor" val="tx"/>
                    </a:ext>
                  </a:extLst>
                </a:hlinkClick>
              </a:rPr>
              <a:t>ScenarioLibrary</a:t>
            </a:r>
            <a:r>
              <a:rPr lang="en-US" sz="2000" dirty="0">
                <a:solidFill>
                  <a:schemeClr val="tx1"/>
                </a:solidFill>
                <a:latin typeface="Segoe UI"/>
                <a:cs typeface="Segoe UI Semibold" panose="020B0402040204020203" pitchFamily="34" charset="0"/>
              </a:rPr>
              <a:t>.</a:t>
            </a:r>
            <a:endParaRPr kumimoji="0" lang="en-US" sz="2000" b="0" i="0" u="none" strike="noStrike" kern="1200" cap="none" spc="0" normalizeH="0" baseline="0" noProof="0" dirty="0">
              <a:ln>
                <a:noFill/>
              </a:ln>
              <a:solidFill>
                <a:schemeClr val="tx1"/>
              </a:solidFill>
              <a:effectLst/>
              <a:uLnTx/>
              <a:uFillTx/>
              <a:latin typeface="Segoe UI"/>
              <a:ea typeface="+mn-ea"/>
              <a:cs typeface="+mn-cs"/>
            </a:endParaRPr>
          </a:p>
        </p:txBody>
      </p:sp>
      <p:sp useBgFill="1">
        <p:nvSpPr>
          <p:cNvPr id="5" name="Rounded Rectangle 1">
            <a:extLst>
              <a:ext uri="{FF2B5EF4-FFF2-40B4-BE49-F238E27FC236}">
                <a16:creationId xmlns:a16="http://schemas.microsoft.com/office/drawing/2014/main" id="{724BB6BB-5D41-D3ED-86C7-19F7EC22C2B4}"/>
              </a:ext>
              <a:ext uri="{C183D7F6-B498-43B3-948B-1728B52AA6E4}">
                <adec:decorative xmlns:adec="http://schemas.microsoft.com/office/drawing/2017/decorative" val="1"/>
              </a:ext>
            </a:extLst>
          </p:cNvPr>
          <p:cNvSpPr/>
          <p:nvPr/>
        </p:nvSpPr>
        <p:spPr bwMode="auto">
          <a:xfrm>
            <a:off x="588261" y="2268887"/>
            <a:ext cx="4923539"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7" name="Rounded Rectangle 1">
            <a:extLst>
              <a:ext uri="{FF2B5EF4-FFF2-40B4-BE49-F238E27FC236}">
                <a16:creationId xmlns:a16="http://schemas.microsoft.com/office/drawing/2014/main" id="{4FB29C15-1EF3-43A4-859B-5FDCF40E35DA}"/>
              </a:ext>
              <a:ext uri="{C183D7F6-B498-43B3-948B-1728B52AA6E4}">
                <adec:decorative xmlns:adec="http://schemas.microsoft.com/office/drawing/2017/decorative" val="1"/>
              </a:ext>
            </a:extLst>
          </p:cNvPr>
          <p:cNvSpPr/>
          <p:nvPr/>
        </p:nvSpPr>
        <p:spPr bwMode="auto">
          <a:xfrm>
            <a:off x="5651501" y="2268886"/>
            <a:ext cx="5909710"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grpSp>
        <p:nvGrpSpPr>
          <p:cNvPr id="9" name="Group 8">
            <a:extLst>
              <a:ext uri="{FF2B5EF4-FFF2-40B4-BE49-F238E27FC236}">
                <a16:creationId xmlns:a16="http://schemas.microsoft.com/office/drawing/2014/main" id="{76F9F473-A466-2D9D-A76B-4299ED14390F}"/>
              </a:ext>
              <a:ext uri="{C183D7F6-B498-43B3-948B-1728B52AA6E4}">
                <adec:decorative xmlns:adec="http://schemas.microsoft.com/office/drawing/2017/decorative" val="1"/>
              </a:ext>
            </a:extLst>
          </p:cNvPr>
          <p:cNvGrpSpPr/>
          <p:nvPr/>
        </p:nvGrpSpPr>
        <p:grpSpPr>
          <a:xfrm>
            <a:off x="5898225" y="2409249"/>
            <a:ext cx="5404671" cy="3463833"/>
            <a:chOff x="5932292" y="2409249"/>
            <a:chExt cx="5404671" cy="3463833"/>
          </a:xfrm>
        </p:grpSpPr>
        <p:sp>
          <p:nvSpPr>
            <p:cNvPr id="8" name="Title 1">
              <a:extLst>
                <a:ext uri="{FF2B5EF4-FFF2-40B4-BE49-F238E27FC236}">
                  <a16:creationId xmlns:a16="http://schemas.microsoft.com/office/drawing/2014/main" id="{B85F1369-6F97-14BD-9CDB-FC0982BF13B7}"/>
                </a:ext>
              </a:extLst>
            </p:cNvPr>
            <p:cNvSpPr txBox="1">
              <a:spLocks/>
            </p:cNvSpPr>
            <p:nvPr/>
          </p:nvSpPr>
          <p:spPr>
            <a:xfrm>
              <a:off x="5932292" y="2409249"/>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dirty="0">
                  <a:ln>
                    <a:noFill/>
                  </a:ln>
                  <a:solidFill>
                    <a:srgbClr val="0078D4"/>
                  </a:solidFill>
                  <a:effectLst/>
                  <a:uLnTx/>
                  <a:uFillTx/>
                  <a:latin typeface="+mj-lt"/>
                  <a:ea typeface="+mn-ea"/>
                  <a:cs typeface="Segoe UI Semibold" panose="020B0402040204020203" pitchFamily="34" charset="0"/>
                </a:rPr>
                <a:t>Downloadable guidance</a:t>
              </a:r>
            </a:p>
          </p:txBody>
        </p:sp>
        <p:pic>
          <p:nvPicPr>
            <p:cNvPr id="17" name="Picture 16">
              <a:extLst>
                <a:ext uri="{FF2B5EF4-FFF2-40B4-BE49-F238E27FC236}">
                  <a16:creationId xmlns:a16="http://schemas.microsoft.com/office/drawing/2014/main" id="{94458E5E-F6C0-8E08-B085-7B4BE72F2E57}"/>
                </a:ext>
              </a:extLst>
            </p:cNvPr>
            <p:cNvPicPr>
              <a:picLocks noChangeAspect="1"/>
            </p:cNvPicPr>
            <p:nvPr/>
          </p:nvPicPr>
          <p:blipFill>
            <a:blip r:embed="rId4"/>
            <a:stretch>
              <a:fillRect/>
            </a:stretch>
          </p:blipFill>
          <p:spPr>
            <a:xfrm>
              <a:off x="5948960" y="4441358"/>
              <a:ext cx="2610577" cy="1425485"/>
            </a:xfrm>
            <a:prstGeom prst="roundRect">
              <a:avLst>
                <a:gd name="adj" fmla="val 3650"/>
              </a:avLst>
            </a:prstGeom>
          </p:spPr>
        </p:pic>
        <p:pic>
          <p:nvPicPr>
            <p:cNvPr id="19" name="Picture 18">
              <a:extLst>
                <a:ext uri="{FF2B5EF4-FFF2-40B4-BE49-F238E27FC236}">
                  <a16:creationId xmlns:a16="http://schemas.microsoft.com/office/drawing/2014/main" id="{9ADE9E9F-3E50-A216-ECF7-7E5E4692C492}"/>
                </a:ext>
              </a:extLst>
            </p:cNvPr>
            <p:cNvPicPr>
              <a:picLocks noChangeAspect="1"/>
            </p:cNvPicPr>
            <p:nvPr/>
          </p:nvPicPr>
          <p:blipFill>
            <a:blip r:embed="rId5"/>
            <a:stretch>
              <a:fillRect/>
            </a:stretch>
          </p:blipFill>
          <p:spPr>
            <a:xfrm>
              <a:off x="8725205" y="4440623"/>
              <a:ext cx="2611758" cy="1432459"/>
            </a:xfrm>
            <a:prstGeom prst="roundRect">
              <a:avLst>
                <a:gd name="adj" fmla="val 3650"/>
              </a:avLst>
            </a:prstGeom>
          </p:spPr>
        </p:pic>
      </p:grpSp>
      <p:pic>
        <p:nvPicPr>
          <p:cNvPr id="11" name="Picture 10" descr="Scenario Library image">
            <a:extLst>
              <a:ext uri="{FF2B5EF4-FFF2-40B4-BE49-F238E27FC236}">
                <a16:creationId xmlns:a16="http://schemas.microsoft.com/office/drawing/2014/main" id="{639EECF2-FF29-6133-D46B-A1CD493F5624}"/>
              </a:ext>
            </a:extLst>
          </p:cNvPr>
          <p:cNvPicPr>
            <a:picLocks noChangeAspect="1"/>
          </p:cNvPicPr>
          <p:nvPr/>
        </p:nvPicPr>
        <p:blipFill>
          <a:blip r:embed="rId6"/>
          <a:stretch>
            <a:fillRect/>
          </a:stretch>
        </p:blipFill>
        <p:spPr>
          <a:xfrm>
            <a:off x="618934" y="2869012"/>
            <a:ext cx="4839557" cy="2778936"/>
          </a:xfrm>
          <a:prstGeom prst="rect">
            <a:avLst/>
          </a:prstGeom>
        </p:spPr>
      </p:pic>
      <p:pic>
        <p:nvPicPr>
          <p:cNvPr id="14" name="Picture 13" descr="Use cases in the Scenario Library">
            <a:extLst>
              <a:ext uri="{FF2B5EF4-FFF2-40B4-BE49-F238E27FC236}">
                <a16:creationId xmlns:a16="http://schemas.microsoft.com/office/drawing/2014/main" id="{98009C0B-6C72-9494-BE0C-355A3C3B4ED7}"/>
              </a:ext>
            </a:extLst>
          </p:cNvPr>
          <p:cNvPicPr>
            <a:picLocks noChangeAspect="1"/>
          </p:cNvPicPr>
          <p:nvPr/>
        </p:nvPicPr>
        <p:blipFill>
          <a:blip r:embed="rId7"/>
          <a:stretch>
            <a:fillRect/>
          </a:stretch>
        </p:blipFill>
        <p:spPr>
          <a:xfrm>
            <a:off x="5914893" y="2869012"/>
            <a:ext cx="2610577" cy="1458570"/>
          </a:xfrm>
          <a:prstGeom prst="rect">
            <a:avLst/>
          </a:prstGeom>
        </p:spPr>
      </p:pic>
      <p:pic>
        <p:nvPicPr>
          <p:cNvPr id="18" name="Picture 17" descr="KPIs in the Scenario Library">
            <a:extLst>
              <a:ext uri="{FF2B5EF4-FFF2-40B4-BE49-F238E27FC236}">
                <a16:creationId xmlns:a16="http://schemas.microsoft.com/office/drawing/2014/main" id="{2F4E29A8-E761-765C-135E-1FA8705C04B0}"/>
              </a:ext>
            </a:extLst>
          </p:cNvPr>
          <p:cNvPicPr>
            <a:picLocks noChangeAspect="1"/>
          </p:cNvPicPr>
          <p:nvPr/>
        </p:nvPicPr>
        <p:blipFill>
          <a:blip r:embed="rId8"/>
          <a:stretch>
            <a:fillRect/>
          </a:stretch>
        </p:blipFill>
        <p:spPr>
          <a:xfrm>
            <a:off x="8691138" y="2869012"/>
            <a:ext cx="2603391" cy="1458570"/>
          </a:xfrm>
          <a:prstGeom prst="rect">
            <a:avLst/>
          </a:prstGeom>
        </p:spPr>
      </p:pic>
      <p:sp>
        <p:nvSpPr>
          <p:cNvPr id="4" name="Title 1">
            <a:extLst>
              <a:ext uri="{FF2B5EF4-FFF2-40B4-BE49-F238E27FC236}">
                <a16:creationId xmlns:a16="http://schemas.microsoft.com/office/drawing/2014/main" id="{6A626C27-55D2-1916-9586-8E76805E109E}"/>
              </a:ext>
            </a:extLst>
          </p:cNvPr>
          <p:cNvSpPr txBox="1">
            <a:spLocks/>
          </p:cNvSpPr>
          <p:nvPr/>
        </p:nvSpPr>
        <p:spPr>
          <a:xfrm>
            <a:off x="830926" y="2414873"/>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dirty="0">
                <a:ln>
                  <a:noFill/>
                </a:ln>
                <a:solidFill>
                  <a:srgbClr val="0078D4"/>
                </a:solidFill>
                <a:effectLst/>
                <a:uLnTx/>
                <a:uFillTx/>
                <a:latin typeface="+mj-lt"/>
                <a:ea typeface="+mn-ea"/>
                <a:cs typeface="Segoe UI Semibold" panose="020B0402040204020203" pitchFamily="34" charset="0"/>
              </a:rPr>
              <a:t>Interactive library</a:t>
            </a:r>
          </a:p>
        </p:txBody>
      </p:sp>
    </p:spTree>
    <p:extLst>
      <p:ext uri="{BB962C8B-B14F-4D97-AF65-F5344CB8AC3E}">
        <p14:creationId xmlns:p14="http://schemas.microsoft.com/office/powerpoint/2010/main" val="100977458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495301" y="727144"/>
            <a:ext cx="11011601" cy="553998"/>
          </a:xfrm>
        </p:spPr>
        <p:txBody>
          <a:bodyPr vert="horz" lIns="0" tIns="45720" rIns="0" bIns="45720" rtlCol="0" anchor="t">
            <a:noAutofit/>
          </a:bodyPr>
          <a:lstStyle/>
          <a:p>
            <a:pPr>
              <a:spcBef>
                <a:spcPts val="1200"/>
              </a:spcBef>
              <a:spcAft>
                <a:spcPts val="600"/>
              </a:spcAft>
            </a:pPr>
            <a:r>
              <a:rPr lang="en-US" sz="3600"/>
              <a:t>Copilot Dashboard</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495301" y="1486370"/>
            <a:ext cx="4606088" cy="4397794"/>
          </a:xfrm>
          <a:prstGeom prst="rect">
            <a:avLst/>
          </a:prstGeom>
        </p:spPr>
        <p:txBody>
          <a:bodyPr vert="horz" lIns="0" tIns="0" rIns="0" bIns="0" rtlCol="0">
            <a:no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Measure Copilot adoption and impact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Pre-built dashboard for business leaders to prepare for their Copilot rollout, understand and drive usage and adoption, and measure the impact of their investments.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Access directly at </a:t>
            </a:r>
            <a:r>
              <a:rPr kumimoji="0" lang="en-US" sz="1400" b="1" i="0" u="none" strike="noStrike" kern="1200" cap="none" spc="0" normalizeH="0" baseline="0" noProof="0">
                <a:ln>
                  <a:noFill/>
                </a:ln>
                <a:solidFill>
                  <a:srgbClr val="C03BC4"/>
                </a:solidFill>
                <a:effectLst/>
                <a:uLnTx/>
                <a:uFillTx/>
                <a:latin typeface="Segoe UI"/>
                <a:ea typeface="+mn-ea"/>
                <a:cs typeface="Segoe UI Semibold" panose="020B0502040204020203" pitchFamily="34" charset="0"/>
                <a:hlinkClick r:id="rId3">
                  <a:extLst>
                    <a:ext uri="{A12FA001-AC4F-418D-AE19-62706E023703}">
                      <ahyp:hlinkClr xmlns:ahyp="http://schemas.microsoft.com/office/drawing/2018/hyperlinkcolor" val="tx"/>
                    </a:ext>
                  </a:extLst>
                </a:hlinkClick>
              </a:rPr>
              <a:t>aka.ms/CopilotDashboard</a:t>
            </a:r>
            <a:endParaRPr kumimoji="0" lang="en-US" sz="1400" b="1" i="0" u="none" strike="noStrike" kern="1200" cap="none" spc="0" normalizeH="0" baseline="0" noProof="0">
              <a:ln>
                <a:noFill/>
              </a:ln>
              <a:solidFill>
                <a:srgbClr val="C03BC4"/>
              </a:solidFill>
              <a:effectLst/>
              <a:uLnTx/>
              <a:uFillTx/>
              <a:latin typeface="Segoe UI"/>
              <a:ea typeface="+mn-ea"/>
              <a:cs typeface="Segoe UI Semibold" panose="020B0502040204020203"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Readiness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see licensing and copilot activation status across the tenant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Adoption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see Copilot trends and usage down to the app feature level, with filters to drill down by group, organization, and job function.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Impact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to view Copilot actions by productivity categories, Copilot assisted hours and related value calculator and how Copilot usage is correlated with behavioral patterns in your business. Sentiment data from uploaded survey results is also available.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Learning tab </a:t>
            </a: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for research and best practices to inform your AI journey</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1400" b="0"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Copilot Dashboard metrics eBook</a:t>
            </a:r>
            <a:r>
              <a:rPr kumimoji="0" lang="en-US" sz="1400" b="0"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help understand and interpret the data</a:t>
            </a:r>
          </a:p>
        </p:txBody>
      </p:sp>
      <p:pic>
        <p:nvPicPr>
          <p:cNvPr id="3" name="Picture 2">
            <a:extLst>
              <a:ext uri="{FF2B5EF4-FFF2-40B4-BE49-F238E27FC236}">
                <a16:creationId xmlns:a16="http://schemas.microsoft.com/office/drawing/2014/main" id="{FEFFDB01-0E07-1A2A-ACBC-1ABB2111286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526657" y="224259"/>
            <a:ext cx="3144838" cy="614990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6FA3A19-9DAB-D117-F68D-B64E2C3F022A}"/>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5613623" y="1323486"/>
            <a:ext cx="2675417" cy="3019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D4E4A5FE-326F-F8A0-7D30-912EE0602D52}"/>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6937028" y="3056492"/>
            <a:ext cx="2704023" cy="3319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 name="Group 7">
            <a:extLst>
              <a:ext uri="{FF2B5EF4-FFF2-40B4-BE49-F238E27FC236}">
                <a16:creationId xmlns:a16="http://schemas.microsoft.com/office/drawing/2014/main" id="{36341AF3-4150-5800-ECCB-9E726CCE3B29}"/>
              </a:ext>
              <a:ext uri="{C183D7F6-B498-43B3-948B-1728B52AA6E4}">
                <adec:decorative xmlns:adec="http://schemas.microsoft.com/office/drawing/2017/decorative" val="1"/>
              </a:ext>
            </a:extLst>
          </p:cNvPr>
          <p:cNvGrpSpPr/>
          <p:nvPr/>
        </p:nvGrpSpPr>
        <p:grpSpPr>
          <a:xfrm>
            <a:off x="10899570" y="5465863"/>
            <a:ext cx="1396589" cy="1496037"/>
            <a:chOff x="8577565" y="2133600"/>
            <a:chExt cx="2743200" cy="2743200"/>
          </a:xfrm>
        </p:grpSpPr>
        <p:sp>
          <p:nvSpPr>
            <p:cNvPr id="10" name="Oval 9">
              <a:extLst>
                <a:ext uri="{FF2B5EF4-FFF2-40B4-BE49-F238E27FC236}">
                  <a16:creationId xmlns:a16="http://schemas.microsoft.com/office/drawing/2014/main" id="{0F679EC7-7DF1-3107-A300-0EF117B8B84B}"/>
                </a:ext>
                <a:ext uri="{C183D7F6-B498-43B3-948B-1728B52AA6E4}">
                  <adec:decorative xmlns:adec="http://schemas.microsoft.com/office/drawing/2017/decorative" val="1"/>
                </a:ext>
              </a:extLst>
            </p:cNvPr>
            <p:cNvSpPr/>
            <p:nvPr/>
          </p:nvSpPr>
          <p:spPr bwMode="auto">
            <a:xfrm>
              <a:off x="8577565" y="2133600"/>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1" name="Graphic 10">
              <a:extLst>
                <a:ext uri="{FF2B5EF4-FFF2-40B4-BE49-F238E27FC236}">
                  <a16:creationId xmlns:a16="http://schemas.microsoft.com/office/drawing/2014/main" id="{FD6C79BA-FDED-7178-11F8-E26B4B7236A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19938" y="2659195"/>
              <a:ext cx="1692011" cy="1692011"/>
            </a:xfrm>
            <a:prstGeom prst="rect">
              <a:avLst/>
            </a:prstGeom>
          </p:spPr>
        </p:pic>
      </p:grpSp>
      <p:sp>
        <p:nvSpPr>
          <p:cNvPr id="2" name="Rectangle: Rounded Corners 1">
            <a:extLst>
              <a:ext uri="{FF2B5EF4-FFF2-40B4-BE49-F238E27FC236}">
                <a16:creationId xmlns:a16="http://schemas.microsoft.com/office/drawing/2014/main" id="{35158F0E-2B6F-4FC0-8868-AAE7355B22E2}"/>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spTree>
    <p:extLst>
      <p:ext uri="{BB962C8B-B14F-4D97-AF65-F5344CB8AC3E}">
        <p14:creationId xmlns:p14="http://schemas.microsoft.com/office/powerpoint/2010/main" val="140373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42F72C7-32DE-A2D0-B10E-1D6161FEEA28}"/>
              </a:ext>
              <a:ext uri="{C183D7F6-B498-43B3-948B-1728B52AA6E4}">
                <adec:decorative xmlns:adec="http://schemas.microsoft.com/office/drawing/2017/decorative" val="1"/>
              </a:ext>
            </a:extLst>
          </p:cNvPr>
          <p:cNvSpPr/>
          <p:nvPr/>
        </p:nvSpPr>
        <p:spPr bwMode="auto">
          <a:xfrm>
            <a:off x="588962" y="1799788"/>
            <a:ext cx="5507037" cy="4469250"/>
          </a:xfrm>
          <a:prstGeom prst="roundRect">
            <a:avLst>
              <a:gd name="adj" fmla="val 2479"/>
            </a:avLst>
          </a:prstGeom>
          <a:noFill/>
          <a:ln w="12700" cap="rnd">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lIns="182880" tIns="182880" rIns="182880" bIns="182880" rtlCol="0" anchor="t">
            <a:noAutofit/>
          </a:bodyPr>
          <a:lstStyle/>
          <a:p>
            <a:pPr marL="0" marR="0" lvl="0" indent="0" algn="l" defTabSz="932742" rtl="0" eaLnBrk="1" fontAlgn="auto" latinLnBrk="0" hangingPunct="1">
              <a:lnSpc>
                <a:spcPct val="100000"/>
              </a:lnSpc>
              <a:spcBef>
                <a:spcPts val="2400"/>
              </a:spcBef>
              <a:spcAft>
                <a:spcPts val="0"/>
              </a:spcAft>
              <a:buClrTx/>
              <a:buSzPct val="90000"/>
              <a:buFontTx/>
              <a:buNone/>
              <a:tabLst/>
              <a:defRPr/>
            </a:pPr>
            <a:endParaRPr kumimoji="0" lang="en-US" sz="18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endParaRPr>
          </a:p>
        </p:txBody>
      </p:sp>
      <p:sp>
        <p:nvSpPr>
          <p:cNvPr id="10" name="Rectangle: Rounded Corners 9">
            <a:extLst>
              <a:ext uri="{FF2B5EF4-FFF2-40B4-BE49-F238E27FC236}">
                <a16:creationId xmlns:a16="http://schemas.microsoft.com/office/drawing/2014/main" id="{104B6E84-01E2-CFDE-0C16-3D905FAD74D3}"/>
              </a:ext>
              <a:ext uri="{C183D7F6-B498-43B3-948B-1728B52AA6E4}">
                <adec:decorative xmlns:adec="http://schemas.microsoft.com/office/drawing/2017/decorative" val="1"/>
              </a:ext>
            </a:extLst>
          </p:cNvPr>
          <p:cNvSpPr/>
          <p:nvPr/>
        </p:nvSpPr>
        <p:spPr bwMode="auto">
          <a:xfrm>
            <a:off x="6242050" y="1799788"/>
            <a:ext cx="5360670" cy="4469250"/>
          </a:xfrm>
          <a:prstGeom prst="roundRect">
            <a:avLst>
              <a:gd name="adj" fmla="val 2479"/>
            </a:avLst>
          </a:prstGeom>
          <a:noFill/>
          <a:ln w="12700" cap="rnd">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lIns="182880" tIns="182880" rIns="182880" bIns="182880" rtlCol="0" anchor="t">
            <a:noAutofit/>
          </a:bodyPr>
          <a:lstStyle/>
          <a:p>
            <a:pPr marL="0" marR="0" lvl="0" indent="0" algn="l" defTabSz="932742" rtl="0" eaLnBrk="1" fontAlgn="auto" latinLnBrk="0" hangingPunct="1">
              <a:lnSpc>
                <a:spcPct val="100000"/>
              </a:lnSpc>
              <a:spcBef>
                <a:spcPts val="2400"/>
              </a:spcBef>
              <a:spcAft>
                <a:spcPts val="0"/>
              </a:spcAft>
              <a:buClrTx/>
              <a:buSzPct val="90000"/>
              <a:buFontTx/>
              <a:buNone/>
              <a:tabLst/>
              <a:defRPr/>
            </a:pPr>
            <a:endParaRPr kumimoji="0" lang="en-US" sz="18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endParaRPr>
          </a:p>
        </p:txBody>
      </p:sp>
      <p:sp>
        <p:nvSpPr>
          <p:cNvPr id="2" name="Title 1">
            <a:extLst>
              <a:ext uri="{FF2B5EF4-FFF2-40B4-BE49-F238E27FC236}">
                <a16:creationId xmlns:a16="http://schemas.microsoft.com/office/drawing/2014/main" id="{85070807-87E1-5EE3-3D54-9F76B1D95C6E}"/>
              </a:ext>
            </a:extLst>
          </p:cNvPr>
          <p:cNvSpPr>
            <a:spLocks noGrp="1"/>
          </p:cNvSpPr>
          <p:nvPr>
            <p:ph type="title"/>
          </p:nvPr>
        </p:nvSpPr>
        <p:spPr>
          <a:xfrm>
            <a:off x="586740" y="457200"/>
            <a:ext cx="11018520" cy="553998"/>
          </a:xfrm>
        </p:spPr>
        <p:txBody>
          <a:bodyPr lIns="0" tIns="0" rIns="0" bIns="0"/>
          <a:lstStyle/>
          <a:p>
            <a:pPr algn="ctr"/>
            <a:r>
              <a:rPr lang="en-US">
                <a:ea typeface="+mj-ea"/>
                <a:cs typeface="+mj-cs"/>
              </a:rPr>
              <a:t>Viva Insights advanced impact reports</a:t>
            </a:r>
          </a:p>
        </p:txBody>
      </p:sp>
      <p:sp>
        <p:nvSpPr>
          <p:cNvPr id="9" name="!!Assess text" descr="Date 2">
            <a:extLst>
              <a:ext uri="{FF2B5EF4-FFF2-40B4-BE49-F238E27FC236}">
                <a16:creationId xmlns:a16="http://schemas.microsoft.com/office/drawing/2014/main" id="{BA4E4B48-2705-0232-7A18-DB1AB5A548B9}"/>
              </a:ext>
            </a:extLst>
          </p:cNvPr>
          <p:cNvSpPr txBox="1"/>
          <p:nvPr/>
        </p:nvSpPr>
        <p:spPr>
          <a:xfrm>
            <a:off x="1979506" y="1246438"/>
            <a:ext cx="8232988" cy="380500"/>
          </a:xfrm>
          <a:prstGeom prst="roundRect">
            <a:avLst>
              <a:gd name="adj" fmla="val 50000"/>
            </a:avLst>
          </a:prstGeom>
          <a:gradFill flip="none" rotWithShape="1">
            <a:gsLst>
              <a:gs pos="0">
                <a:srgbClr val="C03BC4"/>
              </a:gs>
              <a:gs pos="80000">
                <a:srgbClr val="0078D4"/>
              </a:gs>
            </a:gsLst>
            <a:path path="circle">
              <a:fillToRect l="100000" t="100000"/>
            </a:path>
            <a:tileRect r="-100000" b="-100000"/>
          </a:gra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w="3175">
                  <a:noFill/>
                </a:ln>
                <a:solidFill>
                  <a:srgbClr val="FFFFFF"/>
                </a:solidFill>
                <a:effectLst/>
                <a:uLnTx/>
                <a:uFillTx/>
                <a:latin typeface="Segoe UI Semibold"/>
                <a:ea typeface="+mn-ea"/>
                <a:cs typeface="+mn-cs"/>
              </a:rPr>
              <a:t>Included with Microsoft 365 Copilot</a:t>
            </a:r>
          </a:p>
        </p:txBody>
      </p:sp>
      <p:sp>
        <p:nvSpPr>
          <p:cNvPr id="11" name="Rectangle: Rounded Corners 10">
            <a:extLst>
              <a:ext uri="{FF2B5EF4-FFF2-40B4-BE49-F238E27FC236}">
                <a16:creationId xmlns:a16="http://schemas.microsoft.com/office/drawing/2014/main" id="{1E3363D0-0304-8238-EA5C-A0D06FD3B6AB}"/>
              </a:ext>
            </a:extLst>
          </p:cNvPr>
          <p:cNvSpPr/>
          <p:nvPr/>
        </p:nvSpPr>
        <p:spPr bwMode="auto">
          <a:xfrm>
            <a:off x="757937" y="4816618"/>
            <a:ext cx="5169085" cy="1296071"/>
          </a:xfrm>
          <a:prstGeom prst="roundRect">
            <a:avLst>
              <a:gd name="adj" fmla="val 513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ctr" defTabSz="914400" rtl="0" eaLnBrk="1" fontAlgn="auto" latinLnBrk="0" hangingPunct="1">
              <a:lnSpc>
                <a:spcPct val="100000"/>
              </a:lnSpc>
              <a:spcBef>
                <a:spcPct val="20000"/>
              </a:spcBef>
              <a:spcAft>
                <a:spcPts val="600"/>
              </a:spcAft>
              <a:buClrTx/>
              <a:buSzPct val="90000"/>
              <a:buFontTx/>
              <a:buNone/>
              <a:tabLst/>
              <a:defRPr/>
            </a:pPr>
            <a:r>
              <a:rPr kumimoji="0" lang="en-US" sz="1800" b="0" i="0" u="none" strike="noStrike" kern="1200" cap="none" spc="0" normalizeH="0" baseline="0" noProof="0" dirty="0">
                <a:ln w="3175">
                  <a:noFill/>
                </a:ln>
                <a:gradFill flip="none" rotWithShape="1">
                  <a:gsLst>
                    <a:gs pos="80000">
                      <a:srgbClr val="702573"/>
                    </a:gs>
                    <a:gs pos="0">
                      <a:srgbClr val="C03BC4"/>
                    </a:gs>
                  </a:gsLst>
                  <a:path path="circle">
                    <a:fillToRect l="100000" t="100000"/>
                  </a:path>
                  <a:tileRect r="-100000" b="-100000"/>
                </a:gradFill>
                <a:effectLst/>
                <a:uLnTx/>
                <a:uFillTx/>
                <a:latin typeface="Segoe UI Semibold"/>
                <a:ea typeface="+mn-ea"/>
                <a:cs typeface="+mn-cs"/>
              </a:rPr>
              <a:t>Copilot business impact reports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mn-cs"/>
              </a:rPr>
              <a:t>Measure the value of Microsoft 365 Copilot with your key business metrics.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See setup details</a:t>
            </a:r>
            <a:endParaRPr kumimoji="0" lang="en-US" sz="1600" b="0" i="0" u="none" strike="noStrike" kern="1200" cap="none" spc="0" normalizeH="0" baseline="0" noProof="0" dirty="0">
              <a:ln>
                <a:noFill/>
              </a:ln>
              <a:solidFill>
                <a:schemeClr val="accent1"/>
              </a:solidFill>
              <a:effectLst/>
              <a:uLnTx/>
              <a:uFillTx/>
              <a:latin typeface="Segoe UI"/>
              <a:ea typeface="+mn-ea"/>
              <a:cs typeface="+mn-cs"/>
            </a:endParaRPr>
          </a:p>
        </p:txBody>
      </p:sp>
      <p:pic>
        <p:nvPicPr>
          <p:cNvPr id="5" name="Picture 4" descr="A screen capture of a Viva Insights dashboard showing the Copilot adoption summary">
            <a:extLst>
              <a:ext uri="{FF2B5EF4-FFF2-40B4-BE49-F238E27FC236}">
                <a16:creationId xmlns:a16="http://schemas.microsoft.com/office/drawing/2014/main" id="{2BFCE47E-FF7B-BDE7-7967-9B44557E6950}"/>
              </a:ext>
            </a:extLst>
          </p:cNvPr>
          <p:cNvPicPr>
            <a:picLocks noChangeArrowheads="1"/>
          </p:cNvPicPr>
          <p:nvPr/>
        </p:nvPicPr>
        <p:blipFill rotWithShape="1">
          <a:blip r:embed="rId4">
            <a:extLst>
              <a:ext uri="{28A0092B-C50C-407E-A947-70E740481C1C}">
                <a14:useLocalDpi xmlns:a14="http://schemas.microsoft.com/office/drawing/2010/main" val="0"/>
              </a:ext>
            </a:extLst>
          </a:blip>
          <a:srcRect t="1123" b="1123"/>
          <a:stretch/>
        </p:blipFill>
        <p:spPr bwMode="auto">
          <a:xfrm>
            <a:off x="6415500" y="1941513"/>
            <a:ext cx="5013771" cy="2757195"/>
          </a:xfrm>
          <a:prstGeom prst="roundRect">
            <a:avLst>
              <a:gd name="adj" fmla="val 2579"/>
            </a:avLst>
          </a:prstGeom>
          <a:ln w="76200">
            <a:noFill/>
          </a:ln>
          <a:effectLst/>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2EC5F992-A611-20CA-55BE-8AD3A3BBBC4C}"/>
              </a:ext>
            </a:extLst>
          </p:cNvPr>
          <p:cNvSpPr/>
          <p:nvPr/>
        </p:nvSpPr>
        <p:spPr bwMode="auto">
          <a:xfrm>
            <a:off x="6415501" y="4816618"/>
            <a:ext cx="5013770" cy="1296071"/>
          </a:xfrm>
          <a:prstGeom prst="roundRect">
            <a:avLst>
              <a:gd name="adj" fmla="val 513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ctr" defTabSz="914400" rtl="0" eaLnBrk="1" fontAlgn="auto" latinLnBrk="0" hangingPunct="1">
              <a:lnSpc>
                <a:spcPct val="100000"/>
              </a:lnSpc>
              <a:spcBef>
                <a:spcPct val="20000"/>
              </a:spcBef>
              <a:spcAft>
                <a:spcPts val="600"/>
              </a:spcAft>
              <a:buClrTx/>
              <a:buSzPct val="90000"/>
              <a:buFontTx/>
              <a:buNone/>
              <a:tabLst/>
              <a:defRPr/>
            </a:pPr>
            <a:r>
              <a:rPr kumimoji="0" lang="en-US" sz="1800" b="0" i="0" u="none" strike="noStrike" kern="1200" cap="none" spc="0" normalizeH="0" baseline="0" noProof="0">
                <a:ln w="3175">
                  <a:noFill/>
                </a:ln>
                <a:gradFill flip="none" rotWithShape="1">
                  <a:gsLst>
                    <a:gs pos="80000">
                      <a:srgbClr val="702573"/>
                    </a:gs>
                    <a:gs pos="0">
                      <a:srgbClr val="C03BC4"/>
                    </a:gs>
                  </a:gsLst>
                  <a:path path="circle">
                    <a:fillToRect l="100000" t="100000"/>
                  </a:path>
                  <a:tileRect r="-100000" b="-100000"/>
                </a:gradFill>
                <a:effectLst/>
                <a:uLnTx/>
                <a:uFillTx/>
                <a:latin typeface="Segoe UI Semibold"/>
                <a:ea typeface="+mn-ea"/>
                <a:cs typeface="+mn-cs"/>
              </a:rPr>
              <a:t>Advanced adoption and impact reports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mn-cs"/>
              </a:rPr>
              <a:t>Get a deeper look into Microsoft 365 Copilot adoption and impact trends with a customizable, prebuilt report.</a:t>
            </a:r>
          </a:p>
        </p:txBody>
      </p:sp>
      <p:pic>
        <p:nvPicPr>
          <p:cNvPr id="3" name="Picture 2">
            <a:extLst>
              <a:ext uri="{FF2B5EF4-FFF2-40B4-BE49-F238E27FC236}">
                <a16:creationId xmlns:a16="http://schemas.microsoft.com/office/drawing/2014/main" id="{B91DCF81-2393-CCEC-06FD-6A1FBF69CEA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04079" y="1986993"/>
            <a:ext cx="4876799" cy="2743200"/>
          </a:xfrm>
          <a:prstGeom prst="rect">
            <a:avLst/>
          </a:prstGeom>
        </p:spPr>
      </p:pic>
      <p:sp>
        <p:nvSpPr>
          <p:cNvPr id="4" name="Rectangle: Rounded Corners 3">
            <a:extLst>
              <a:ext uri="{FF2B5EF4-FFF2-40B4-BE49-F238E27FC236}">
                <a16:creationId xmlns:a16="http://schemas.microsoft.com/office/drawing/2014/main" id="{6FE251E1-357A-A855-4A1E-64764FC41FE7}"/>
              </a:ext>
              <a:ext uri="{C183D7F6-B498-43B3-948B-1728B52AA6E4}">
                <adec:decorative xmlns:adec="http://schemas.microsoft.com/office/drawing/2017/decorative" val="1"/>
              </a:ext>
            </a:extLst>
          </p:cNvPr>
          <p:cNvSpPr/>
          <p:nvPr/>
        </p:nvSpPr>
        <p:spPr bwMode="auto">
          <a:xfrm>
            <a:off x="256032" y="233458"/>
            <a:ext cx="1458662" cy="307777"/>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Measurement</a:t>
            </a:r>
          </a:p>
        </p:txBody>
      </p:sp>
      <p:grpSp>
        <p:nvGrpSpPr>
          <p:cNvPr id="6" name="Group 5">
            <a:extLst>
              <a:ext uri="{FF2B5EF4-FFF2-40B4-BE49-F238E27FC236}">
                <a16:creationId xmlns:a16="http://schemas.microsoft.com/office/drawing/2014/main" id="{D0BE0A12-4BC4-F648-6D12-AEE43A5276E1}"/>
              </a:ext>
              <a:ext uri="{C183D7F6-B498-43B3-948B-1728B52AA6E4}">
                <adec:decorative xmlns:adec="http://schemas.microsoft.com/office/drawing/2017/decorative" val="1"/>
              </a:ext>
            </a:extLst>
          </p:cNvPr>
          <p:cNvGrpSpPr/>
          <p:nvPr/>
        </p:nvGrpSpPr>
        <p:grpSpPr>
          <a:xfrm>
            <a:off x="10899570" y="5465863"/>
            <a:ext cx="1396589" cy="1496037"/>
            <a:chOff x="8577565" y="2133600"/>
            <a:chExt cx="2743200" cy="2743200"/>
          </a:xfrm>
        </p:grpSpPr>
        <p:sp>
          <p:nvSpPr>
            <p:cNvPr id="7" name="Oval 6">
              <a:extLst>
                <a:ext uri="{FF2B5EF4-FFF2-40B4-BE49-F238E27FC236}">
                  <a16:creationId xmlns:a16="http://schemas.microsoft.com/office/drawing/2014/main" id="{9C1A26B6-9BF1-A0CE-0564-D8742AB7E46D}"/>
                </a:ext>
                <a:ext uri="{C183D7F6-B498-43B3-948B-1728B52AA6E4}">
                  <adec:decorative xmlns:adec="http://schemas.microsoft.com/office/drawing/2017/decorative" val="1"/>
                </a:ext>
              </a:extLst>
            </p:cNvPr>
            <p:cNvSpPr/>
            <p:nvPr/>
          </p:nvSpPr>
          <p:spPr bwMode="auto">
            <a:xfrm>
              <a:off x="8577565" y="2133600"/>
              <a:ext cx="2743200" cy="2743200"/>
            </a:xfrm>
            <a:prstGeom prst="ellipse">
              <a:avLst/>
            </a:prstGeom>
            <a:solidFill>
              <a:schemeClr val="accent1">
                <a:lumMod val="20000"/>
                <a:lumOff val="80000"/>
              </a:schemeClr>
            </a:solidFill>
            <a:ln>
              <a:noFill/>
              <a:headEnd type="none" w="med" len="med"/>
              <a:tailEnd type="none" w="med" len="med"/>
            </a:ln>
            <a:effectLst>
              <a:outerShdw blurRad="177800" sx="102000" sy="102000" algn="ctr" rotWithShape="0">
                <a:prstClr val="black">
                  <a:alpha val="32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13" name="Graphic 12">
              <a:extLst>
                <a:ext uri="{FF2B5EF4-FFF2-40B4-BE49-F238E27FC236}">
                  <a16:creationId xmlns:a16="http://schemas.microsoft.com/office/drawing/2014/main" id="{1F142EFD-B24E-CC32-9B87-0FC302B45BD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19938" y="2659195"/>
              <a:ext cx="1692011" cy="1692011"/>
            </a:xfrm>
            <a:prstGeom prst="rect">
              <a:avLst/>
            </a:prstGeom>
          </p:spPr>
        </p:pic>
      </p:grpSp>
    </p:spTree>
    <p:extLst>
      <p:ext uri="{BB962C8B-B14F-4D97-AF65-F5344CB8AC3E}">
        <p14:creationId xmlns:p14="http://schemas.microsoft.com/office/powerpoint/2010/main" val="189599102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708E62-C443-9A09-6EDE-7200407C5713}"/>
              </a:ext>
            </a:extLst>
          </p:cNvPr>
          <p:cNvSpPr>
            <a:spLocks noGrp="1"/>
          </p:cNvSpPr>
          <p:nvPr>
            <p:ph type="title"/>
          </p:nvPr>
        </p:nvSpPr>
        <p:spPr>
          <a:xfrm>
            <a:off x="847373" y="2171129"/>
            <a:ext cx="6396389" cy="2215991"/>
          </a:xfrm>
        </p:spPr>
        <p:txBody>
          <a:bodyPr/>
          <a:lstStyle/>
          <a:p>
            <a:r>
              <a:rPr lang="en-US" dirty="0"/>
              <a:t>People</a:t>
            </a:r>
            <a:r>
              <a:rPr lang="en-US" dirty="0">
                <a:latin typeface="+mn-lt"/>
              </a:rPr>
              <a:t>, </a:t>
            </a:r>
            <a:br>
              <a:rPr lang="en-US" dirty="0">
                <a:latin typeface="+mn-lt"/>
              </a:rPr>
            </a:br>
            <a:r>
              <a:rPr lang="en-US" dirty="0">
                <a:latin typeface="+mn-lt"/>
              </a:rPr>
              <a:t>not the technology they use, </a:t>
            </a:r>
            <a:r>
              <a:rPr lang="en-US" dirty="0"/>
              <a:t>are your greatest </a:t>
            </a:r>
            <a:br>
              <a:rPr lang="en-US" dirty="0"/>
            </a:br>
            <a:r>
              <a:rPr lang="en-US" dirty="0"/>
              <a:t>competitive advantage. </a:t>
            </a:r>
          </a:p>
        </p:txBody>
      </p:sp>
      <p:pic>
        <p:nvPicPr>
          <p:cNvPr id="6" name="Picture 5">
            <a:extLst>
              <a:ext uri="{FF2B5EF4-FFF2-40B4-BE49-F238E27FC236}">
                <a16:creationId xmlns:a16="http://schemas.microsoft.com/office/drawing/2014/main" id="{B6705FEF-A875-FBB9-F670-34E2EFEC0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9" y="-1"/>
            <a:ext cx="4572002" cy="6858001"/>
          </a:xfrm>
          <a:prstGeom prst="rect">
            <a:avLst/>
          </a:prstGeom>
          <a:effectLst/>
        </p:spPr>
      </p:pic>
      <p:sp>
        <p:nvSpPr>
          <p:cNvPr id="7" name="Text Placeholder 3">
            <a:extLst>
              <a:ext uri="{FF2B5EF4-FFF2-40B4-BE49-F238E27FC236}">
                <a16:creationId xmlns:a16="http://schemas.microsoft.com/office/drawing/2014/main" id="{85287656-B552-6F35-D960-75392F87EADE}"/>
              </a:ext>
            </a:extLst>
          </p:cNvPr>
          <p:cNvSpPr txBox="1">
            <a:spLocks/>
          </p:cNvSpPr>
          <p:nvPr/>
        </p:nvSpPr>
        <p:spPr>
          <a:xfrm>
            <a:off x="490186" y="6089333"/>
            <a:ext cx="1645920" cy="246221"/>
          </a:xfrm>
          <a:prstGeom prst="rect">
            <a:avLst/>
          </a:prstGeom>
        </p:spPr>
        <p:txBody>
          <a:bodyPr vert="horz" wrap="square" lIns="0" tIns="0" rIns="0" bIns="0" rtlCol="0" anchor="t">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a:t>
            </a:r>
            <a:r>
              <a:rPr lang="en-US" dirty="0" err="1"/>
              <a:t>PeopleFirst</a:t>
            </a:r>
            <a:endParaRPr lang="en-US" dirty="0"/>
          </a:p>
        </p:txBody>
      </p:sp>
    </p:spTree>
    <p:extLst>
      <p:ext uri="{BB962C8B-B14F-4D97-AF65-F5344CB8AC3E}">
        <p14:creationId xmlns:p14="http://schemas.microsoft.com/office/powerpoint/2010/main" val="73653029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586F058-15E4-5811-AF1E-08C74B5E24F7}"/>
              </a:ext>
            </a:extLst>
          </p:cNvPr>
          <p:cNvSpPr txBox="1">
            <a:spLocks noGrp="1"/>
          </p:cNvSpPr>
          <p:nvPr>
            <p:ph type="title" idx="4294967295"/>
          </p:nvPr>
        </p:nvSpPr>
        <p:spPr>
          <a:xfrm>
            <a:off x="588262" y="585216"/>
            <a:ext cx="542224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0" normalizeH="0" baseline="0" noProof="0" dirty="0">
                <a:ln w="3175">
                  <a:noFill/>
                </a:ln>
                <a:solidFill>
                  <a:schemeClr val="tx1"/>
                </a:solidFill>
                <a:effectLst/>
                <a:uLnTx/>
                <a:uFillTx/>
                <a:latin typeface="+mj-lt"/>
                <a:ea typeface="+mn-ea"/>
                <a:cs typeface="Segoe UI Semibold" panose="020B0502040204020203" pitchFamily="34" charset="0"/>
              </a:rPr>
              <a:t>Copilot resources on Microsoft Adoption</a:t>
            </a:r>
          </a:p>
        </p:txBody>
      </p:sp>
      <p:sp>
        <p:nvSpPr>
          <p:cNvPr id="23" name="TextBox 22">
            <a:extLst>
              <a:ext uri="{FF2B5EF4-FFF2-40B4-BE49-F238E27FC236}">
                <a16:creationId xmlns:a16="http://schemas.microsoft.com/office/drawing/2014/main" id="{AF93EB58-417B-39E0-C287-309171F4F1AD}"/>
              </a:ext>
            </a:extLst>
          </p:cNvPr>
          <p:cNvSpPr txBox="1"/>
          <p:nvPr/>
        </p:nvSpPr>
        <p:spPr>
          <a:xfrm>
            <a:off x="588261" y="1898657"/>
            <a:ext cx="5667396" cy="2693045"/>
          </a:xfrm>
          <a:prstGeom prst="rect">
            <a:avLst/>
          </a:prstGeom>
          <a:noFill/>
        </p:spPr>
        <p:txBody>
          <a:bodyPr wrap="square" lIns="0" rIns="0">
            <a:spAutoFit/>
          </a:bodyPr>
          <a:lstStyle/>
          <a:p>
            <a:pPr defTabSz="914363">
              <a:spcBef>
                <a:spcPts val="600"/>
              </a:spcBef>
              <a:defRPr/>
            </a:pPr>
            <a:r>
              <a:rPr lang="en-US" dirty="0">
                <a:solidFill>
                  <a:prstClr val="black"/>
                </a:solidFill>
              </a:rPr>
              <a:t>One site for all your Copilot needs: </a:t>
            </a:r>
            <a:r>
              <a:rPr kumimoji="0" lang="en-US" b="0" i="0" u="none" strike="noStrike" kern="1200" cap="none" spc="0" normalizeH="0" baseline="0" noProof="0" dirty="0">
                <a:ln>
                  <a:noFill/>
                </a:ln>
                <a:solidFill>
                  <a:srgbClr val="0078D4"/>
                </a:solidFill>
                <a:effectLst/>
                <a:uLnTx/>
                <a:uFillTx/>
                <a:ea typeface="+mn-ea"/>
                <a:cs typeface="Segoe Sans Text"/>
                <a:hlinkClick r:id="rId3">
                  <a:extLst>
                    <a:ext uri="{A12FA001-AC4F-418D-AE19-62706E023703}">
                      <ahyp:hlinkClr xmlns:ahyp="http://schemas.microsoft.com/office/drawing/2018/hyperlinkcolor" val="tx"/>
                    </a:ext>
                  </a:extLst>
                </a:hlinkClick>
              </a:rPr>
              <a:t>adoption.microsoft.com/copilot</a:t>
            </a:r>
            <a:endParaRPr kumimoji="0" lang="en-US" b="0" i="0" u="none" strike="noStrike" kern="1200" cap="none" spc="0" normalizeH="0" baseline="0" noProof="0" dirty="0">
              <a:ln>
                <a:noFill/>
              </a:ln>
              <a:solidFill>
                <a:srgbClr val="0078D4"/>
              </a:solidFill>
              <a:effectLst/>
              <a:uLnTx/>
              <a:uFillTx/>
              <a:ea typeface="+mn-ea"/>
              <a:cs typeface="+mn-cs"/>
            </a:endParaRP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Resources by role</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Interactive Prompt Gallery</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Product announcements and news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Links to all other Microsoft sites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Extended links for Microsoft 365 applications, Copilot </a:t>
            </a:r>
            <a:r>
              <a:rPr kumimoji="0" lang="en-US" b="0" i="0" u="none" strike="noStrike" kern="1200" cap="none" spc="0" normalizeH="0" baseline="0" noProof="0" dirty="0" err="1">
                <a:ln>
                  <a:noFill/>
                </a:ln>
                <a:solidFill>
                  <a:srgbClr val="000000"/>
                </a:solidFill>
                <a:effectLst/>
                <a:uLnTx/>
                <a:uFillTx/>
                <a:ea typeface="+mn-ea"/>
                <a:cs typeface="+mn-cs"/>
              </a:rPr>
              <a:t>Cowork</a:t>
            </a:r>
            <a:r>
              <a:rPr kumimoji="0" lang="en-US" b="0" i="0" u="none" strike="noStrike" kern="1200" cap="none" spc="0" normalizeH="0" baseline="0" noProof="0" dirty="0">
                <a:ln>
                  <a:noFill/>
                </a:ln>
                <a:solidFill>
                  <a:srgbClr val="000000"/>
                </a:solidFill>
                <a:effectLst/>
                <a:uLnTx/>
                <a:uFillTx/>
                <a:ea typeface="+mn-ea"/>
                <a:cs typeface="+mn-cs"/>
              </a:rPr>
              <a:t>, Copilot Studio, AI Agents, and more</a:t>
            </a:r>
          </a:p>
        </p:txBody>
      </p:sp>
      <p:sp useBgFill="1">
        <p:nvSpPr>
          <p:cNvPr id="2" name="Rounded Rectangle 1">
            <a:extLst>
              <a:ext uri="{FF2B5EF4-FFF2-40B4-BE49-F238E27FC236}">
                <a16:creationId xmlns:a16="http://schemas.microsoft.com/office/drawing/2014/main" id="{BDACD9D4-8268-439C-026B-4C7FF2ECD40C}"/>
              </a:ext>
              <a:ext uri="{C183D7F6-B498-43B3-948B-1728B52AA6E4}">
                <adec:decorative xmlns:adec="http://schemas.microsoft.com/office/drawing/2017/decorative" val="1"/>
              </a:ext>
            </a:extLst>
          </p:cNvPr>
          <p:cNvSpPr/>
          <p:nvPr/>
        </p:nvSpPr>
        <p:spPr bwMode="auto">
          <a:xfrm>
            <a:off x="579438" y="4831080"/>
            <a:ext cx="5368925" cy="1572768"/>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pic>
        <p:nvPicPr>
          <p:cNvPr id="3" name="Picture 2">
            <a:extLst>
              <a:ext uri="{FF2B5EF4-FFF2-40B4-BE49-F238E27FC236}">
                <a16:creationId xmlns:a16="http://schemas.microsoft.com/office/drawing/2014/main" id="{6D65A99F-5F3F-4960-4C8D-B463C74FCE3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9434" y="5148277"/>
            <a:ext cx="938376" cy="938374"/>
          </a:xfrm>
          <a:prstGeom prst="rect">
            <a:avLst/>
          </a:prstGeom>
        </p:spPr>
      </p:pic>
      <p:sp>
        <p:nvSpPr>
          <p:cNvPr id="4" name="TextBox 3">
            <a:extLst>
              <a:ext uri="{FF2B5EF4-FFF2-40B4-BE49-F238E27FC236}">
                <a16:creationId xmlns:a16="http://schemas.microsoft.com/office/drawing/2014/main" id="{D89B2DB0-A04B-134A-A674-EF797914B344}"/>
              </a:ext>
            </a:extLst>
          </p:cNvPr>
          <p:cNvSpPr txBox="1"/>
          <p:nvPr/>
        </p:nvSpPr>
        <p:spPr>
          <a:xfrm>
            <a:off x="1861465" y="5183903"/>
            <a:ext cx="3354404" cy="40011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Semibold"/>
                <a:ea typeface="+mn-ea"/>
                <a:cs typeface="+mn-cs"/>
              </a:rPr>
              <a:t>Take the class! </a:t>
            </a:r>
          </a:p>
        </p:txBody>
      </p:sp>
      <p:sp>
        <p:nvSpPr>
          <p:cNvPr id="6" name="TextBox 5">
            <a:extLst>
              <a:ext uri="{FF2B5EF4-FFF2-40B4-BE49-F238E27FC236}">
                <a16:creationId xmlns:a16="http://schemas.microsoft.com/office/drawing/2014/main" id="{41957F46-20EA-B678-8877-4FBD2D6E0AE3}"/>
              </a:ext>
            </a:extLst>
          </p:cNvPr>
          <p:cNvSpPr txBox="1"/>
          <p:nvPr/>
        </p:nvSpPr>
        <p:spPr>
          <a:xfrm>
            <a:off x="1861465" y="5527805"/>
            <a:ext cx="3748989" cy="52322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mn-cs"/>
              </a:rPr>
              <a:t>Earn your User Enablement badge &amp; validate your skills with </a:t>
            </a:r>
            <a:r>
              <a:rPr kumimoji="0" lang="en-US" sz="1400" b="1" i="0" u="none" strike="noStrike" kern="1200" cap="none" spc="0" normalizeH="0" baseline="0" noProof="0" dirty="0">
                <a:ln>
                  <a:noFill/>
                </a:ln>
                <a:solidFill>
                  <a:srgbClr val="0070C0"/>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MS-4007</a:t>
            </a:r>
            <a:r>
              <a:rPr kumimoji="0" lang="en-US" sz="1400" b="0" i="0" u="none" strike="noStrike" kern="1200" cap="none" spc="0" normalizeH="0" baseline="0" noProof="0" dirty="0">
                <a:ln>
                  <a:noFill/>
                </a:ln>
                <a:solidFill>
                  <a:prstClr val="black"/>
                </a:solidFill>
                <a:effectLst/>
                <a:uLnTx/>
                <a:uFillTx/>
                <a:latin typeface="Segoe UI"/>
                <a:ea typeface="+mn-ea"/>
                <a:cs typeface="+mn-cs"/>
              </a:rPr>
              <a:t> available today! </a:t>
            </a:r>
          </a:p>
        </p:txBody>
      </p:sp>
      <p:pic>
        <p:nvPicPr>
          <p:cNvPr id="8" name="Picture 7">
            <a:extLst>
              <a:ext uri="{FF2B5EF4-FFF2-40B4-BE49-F238E27FC236}">
                <a16:creationId xmlns:a16="http://schemas.microsoft.com/office/drawing/2014/main" id="{B422115B-3756-B4C9-B35C-F4522B8916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3530" y="806672"/>
            <a:ext cx="4753628" cy="5244353"/>
          </a:xfrm>
          <a:prstGeom prst="roundRect">
            <a:avLst>
              <a:gd name="adj" fmla="val 5125"/>
            </a:avLst>
          </a:prstGeom>
        </p:spPr>
      </p:pic>
    </p:spTree>
    <p:extLst>
      <p:ext uri="{BB962C8B-B14F-4D97-AF65-F5344CB8AC3E}">
        <p14:creationId xmlns:p14="http://schemas.microsoft.com/office/powerpoint/2010/main" val="18806210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0CD2FAE-152D-7788-5E17-42C85B92CDB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77" b="17377"/>
          <a:stretch/>
        </p:blipFill>
        <p:spPr bwMode="auto">
          <a:xfrm>
            <a:off x="5969000" y="723091"/>
            <a:ext cx="5615558" cy="5615558"/>
          </a:xfrm>
          <a:prstGeom prst="roundRect">
            <a:avLst>
              <a:gd name="adj" fmla="val 4177"/>
            </a:avLst>
          </a:prstGeom>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D6E364D-EE91-ED7D-FC1E-4B4BB0E211B5}"/>
              </a:ext>
            </a:extLst>
          </p:cNvPr>
          <p:cNvSpPr>
            <a:spLocks noGrp="1"/>
          </p:cNvSpPr>
          <p:nvPr>
            <p:ph type="title"/>
          </p:nvPr>
        </p:nvSpPr>
        <p:spPr>
          <a:xfrm>
            <a:off x="569911" y="2651323"/>
            <a:ext cx="4989641" cy="615553"/>
          </a:xfrm>
        </p:spPr>
        <p:txBody>
          <a:bodyPr>
            <a:noAutofit/>
          </a:bodyPr>
          <a:lstStyle/>
          <a:p>
            <a:r>
              <a:rPr lang="en-US"/>
              <a:t>Make a difference</a:t>
            </a:r>
            <a:br>
              <a:rPr lang="en-US"/>
            </a:br>
            <a:r>
              <a:rPr lang="en-US">
                <a:solidFill>
                  <a:srgbClr val="0078D4"/>
                </a:solidFill>
              </a:rPr>
              <a:t>Become a Champion</a:t>
            </a:r>
          </a:p>
        </p:txBody>
      </p:sp>
      <p:sp>
        <p:nvSpPr>
          <p:cNvPr id="18" name="TextBox 17">
            <a:extLst>
              <a:ext uri="{FF2B5EF4-FFF2-40B4-BE49-F238E27FC236}">
                <a16:creationId xmlns:a16="http://schemas.microsoft.com/office/drawing/2014/main" id="{E79AA27D-0AE5-418F-8362-397B543CDF33}"/>
              </a:ext>
            </a:extLst>
          </p:cNvPr>
          <p:cNvSpPr txBox="1"/>
          <p:nvPr/>
        </p:nvSpPr>
        <p:spPr>
          <a:xfrm>
            <a:off x="569911" y="4530002"/>
            <a:ext cx="4989641" cy="476071"/>
          </a:xfrm>
          <a:prstGeom prst="roundRect">
            <a:avLst>
              <a:gd name="adj" fmla="val 50000"/>
            </a:avLst>
          </a:prstGeom>
          <a:solidFill>
            <a:srgbClr val="8661C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ea typeface="+mn-ea"/>
                <a:cs typeface="Segoe UI Light" panose="020B0502040204020203" pitchFamily="34" charset="0"/>
              </a:rPr>
              <a:t>Join the free program at </a:t>
            </a:r>
            <a:r>
              <a:rPr kumimoji="0" lang="en-US" sz="1600" b="1" i="0" u="none" strike="noStrike" kern="1200" cap="none" spc="0" normalizeH="0" baseline="0" noProof="0">
                <a:ln>
                  <a:noFill/>
                </a:ln>
                <a:solidFill>
                  <a:schemeClr val="bg1"/>
                </a:solidFill>
                <a:effectLst/>
                <a:uLnTx/>
                <a:uFillTx/>
                <a:ea typeface="+mn-ea"/>
                <a:cs typeface="Segoe UI Light" panose="020B0502040204020203" pitchFamily="34" charset="0"/>
                <a:hlinkClick r:id="rId4">
                  <a:extLst>
                    <a:ext uri="{A12FA001-AC4F-418D-AE19-62706E023703}">
                      <ahyp:hlinkClr xmlns:ahyp="http://schemas.microsoft.com/office/drawing/2018/hyperlinkcolor" val="tx"/>
                    </a:ext>
                  </a:extLst>
                </a:hlinkClick>
              </a:rPr>
              <a:t>aka.ms/M365Champions</a:t>
            </a:r>
            <a:endParaRPr kumimoji="0" lang="en-US" sz="1600" b="1" i="0" u="none" strike="noStrike" kern="1200" cap="none" spc="0" normalizeH="0" baseline="0" noProof="0">
              <a:ln>
                <a:noFill/>
              </a:ln>
              <a:solidFill>
                <a:schemeClr val="bg1"/>
              </a:solidFill>
              <a:effectLst/>
              <a:uLnTx/>
              <a:uFillTx/>
              <a:ea typeface="+mn-ea"/>
              <a:cs typeface="Segoe UI Light" panose="020B0502040204020203" pitchFamily="34" charset="0"/>
            </a:endParaRPr>
          </a:p>
        </p:txBody>
      </p:sp>
      <p:sp>
        <p:nvSpPr>
          <p:cNvPr id="4" name="Text Placeholder 3">
            <a:extLst>
              <a:ext uri="{FF2B5EF4-FFF2-40B4-BE49-F238E27FC236}">
                <a16:creationId xmlns:a16="http://schemas.microsoft.com/office/drawing/2014/main" id="{D2E8372D-06A1-8561-A1F4-4E4370E09747}"/>
              </a:ext>
            </a:extLst>
          </p:cNvPr>
          <p:cNvSpPr>
            <a:spLocks noGrp="1"/>
          </p:cNvSpPr>
          <p:nvPr>
            <p:ph type="body" sz="quarter" idx="12"/>
          </p:nvPr>
        </p:nvSpPr>
        <p:spPr>
          <a:xfrm>
            <a:off x="582042" y="3467487"/>
            <a:ext cx="5615558" cy="738664"/>
          </a:xfrm>
        </p:spPr>
        <p:txBody>
          <a:bodyPr wrap="square">
            <a:spAutoFit/>
          </a:bodyPr>
          <a:lstStyle/>
          <a:p>
            <a:pPr marL="342900" indent="-342900">
              <a:lnSpc>
                <a:spcPct val="100000"/>
              </a:lnSpc>
              <a:buFont typeface="System Font Regular"/>
              <a:buChar char="・"/>
            </a:pPr>
            <a:r>
              <a:rPr lang="en-US">
                <a:cs typeface="Segoe UI Light" panose="020B0502040204020203" pitchFamily="34" charset="0"/>
              </a:rPr>
              <a:t>Get more from Copilot and Microsoft 365</a:t>
            </a:r>
          </a:p>
          <a:p>
            <a:pPr marL="342900" indent="-342900">
              <a:lnSpc>
                <a:spcPct val="100000"/>
              </a:lnSpc>
              <a:buFont typeface="System Font Regular"/>
              <a:buChar char="・"/>
            </a:pPr>
            <a:r>
              <a:rPr lang="en-US">
                <a:cs typeface="Segoe UI Light" panose="020B0502040204020203" pitchFamily="34" charset="0"/>
              </a:rPr>
              <a:t>Help others do the same</a:t>
            </a:r>
          </a:p>
          <a:p>
            <a:pPr marL="342900" indent="-342900">
              <a:lnSpc>
                <a:spcPct val="100000"/>
              </a:lnSpc>
              <a:buFont typeface="System Font Regular"/>
              <a:buChar char="・"/>
            </a:pPr>
            <a:r>
              <a:rPr lang="en-US">
                <a:cs typeface="Segoe UI Light" panose="020B0502040204020203" pitchFamily="34" charset="0"/>
              </a:rPr>
              <a:t>Expand your knowledge and enhance your career</a:t>
            </a:r>
          </a:p>
        </p:txBody>
      </p:sp>
    </p:spTree>
    <p:extLst>
      <p:ext uri="{BB962C8B-B14F-4D97-AF65-F5344CB8AC3E}">
        <p14:creationId xmlns:p14="http://schemas.microsoft.com/office/powerpoint/2010/main" val="5877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298421E-1469-4A74-87AA-AEA89A8E6AD1}"/>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b="7987"/>
          <a:stretch/>
        </p:blipFill>
        <p:spPr>
          <a:xfrm>
            <a:off x="6396039" y="585214"/>
            <a:ext cx="5203824" cy="5665603"/>
          </a:xfrm>
          <a:prstGeom prst="roundRect">
            <a:avLst>
              <a:gd name="adj" fmla="val 4177"/>
            </a:avLst>
          </a:prstGeom>
        </p:spPr>
      </p:pic>
      <p:sp>
        <p:nvSpPr>
          <p:cNvPr id="2" name="Rounded Rectangle 1">
            <a:extLst>
              <a:ext uri="{FF2B5EF4-FFF2-40B4-BE49-F238E27FC236}">
                <a16:creationId xmlns:a16="http://schemas.microsoft.com/office/drawing/2014/main" id="{47A0FDBA-FA45-914A-9E8E-C76326131FE9}"/>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
        <p:nvSpPr>
          <p:cNvPr id="6" name="Title 5">
            <a:extLst>
              <a:ext uri="{FF2B5EF4-FFF2-40B4-BE49-F238E27FC236}">
                <a16:creationId xmlns:a16="http://schemas.microsoft.com/office/drawing/2014/main" id="{8908A66D-052B-F786-F25F-E7306CD7C5F6}"/>
              </a:ext>
            </a:extLst>
          </p:cNvPr>
          <p:cNvSpPr>
            <a:spLocks noGrp="1"/>
          </p:cNvSpPr>
          <p:nvPr>
            <p:ph type="title"/>
          </p:nvPr>
        </p:nvSpPr>
        <p:spPr/>
        <p:txBody>
          <a:bodyPr/>
          <a:lstStyle/>
          <a:p>
            <a:r>
              <a:rPr lang="en-US"/>
              <a:t>Who are Champions?</a:t>
            </a:r>
          </a:p>
        </p:txBody>
      </p:sp>
      <p:sp>
        <p:nvSpPr>
          <p:cNvPr id="15" name="Title 1">
            <a:extLst>
              <a:ext uri="{FF2B5EF4-FFF2-40B4-BE49-F238E27FC236}">
                <a16:creationId xmlns:a16="http://schemas.microsoft.com/office/drawing/2014/main" id="{926B962D-63F3-5960-BB19-3A37D50F7759}"/>
              </a:ext>
            </a:extLst>
          </p:cNvPr>
          <p:cNvSpPr txBox="1">
            <a:spLocks/>
          </p:cNvSpPr>
          <p:nvPr/>
        </p:nvSpPr>
        <p:spPr>
          <a:xfrm>
            <a:off x="495300" y="1411747"/>
            <a:ext cx="5276850" cy="2215991"/>
          </a:xfrm>
          <a:prstGeom prst="rect">
            <a:avLst/>
          </a:prstGeom>
        </p:spPr>
        <p:txBody>
          <a:bodyPr vert="horz" wrap="square" lIns="0" tIns="0" rIns="0" bIns="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a:ln w="3175">
                  <a:noFill/>
                </a:ln>
                <a:solidFill>
                  <a:schemeClr val="tx1"/>
                </a:solidFill>
                <a:effectLst/>
                <a:uLnTx/>
                <a:uFillTx/>
                <a:latin typeface="+mn-lt"/>
                <a:ea typeface="+mn-ea"/>
                <a:cs typeface="Segoe UI Semilight"/>
              </a:rPr>
              <a:t>Champions provide peer learning, early feedback, and organizational support throughout the user enablement lifecycle. They are motivated by helping others rather than the technology itself and often are an ongoing source of high value scenarios. They build awareness, understanding, and engagement throughout the community as a trusted resource to their peers.</a:t>
            </a:r>
          </a:p>
          <a:p>
            <a:pPr marL="0" marR="0" lvl="0" indent="0" algn="l" defTabSz="914411"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a:ln w="3175">
                <a:noFill/>
              </a:ln>
              <a:solidFill>
                <a:schemeClr val="accent2"/>
              </a:solidFill>
              <a:effectLst/>
              <a:uLnTx/>
              <a:uFillTx/>
              <a:latin typeface="+mn-lt"/>
              <a:ea typeface="+mn-ea"/>
              <a:cs typeface="Segoe UI Semilight"/>
            </a:endParaRPr>
          </a:p>
          <a:p>
            <a:pPr marL="0" marR="0" lvl="0" indent="0" algn="l" defTabSz="914411"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noProof="0">
                <a:ln w="3175">
                  <a:noFill/>
                </a:ln>
                <a:solidFill>
                  <a:srgbClr val="0078D4"/>
                </a:solidFill>
                <a:effectLst/>
                <a:uLnTx/>
                <a:uFillTx/>
                <a:latin typeface="+mn-lt"/>
                <a:ea typeface="+mn-ea"/>
                <a:cs typeface="Segoe UI Semilight"/>
              </a:rPr>
              <a:t>Champions will help to:</a:t>
            </a:r>
          </a:p>
        </p:txBody>
      </p:sp>
      <p:sp>
        <p:nvSpPr>
          <p:cNvPr id="13" name="Rectangle 12">
            <a:extLst>
              <a:ext uri="{FF2B5EF4-FFF2-40B4-BE49-F238E27FC236}">
                <a16:creationId xmlns:a16="http://schemas.microsoft.com/office/drawing/2014/main" id="{610FFCC8-3AA2-9545-9551-5DD70C17B473}"/>
              </a:ext>
            </a:extLst>
          </p:cNvPr>
          <p:cNvSpPr/>
          <p:nvPr/>
        </p:nvSpPr>
        <p:spPr>
          <a:xfrm>
            <a:off x="876300" y="3731068"/>
            <a:ext cx="4876337" cy="2277547"/>
          </a:xfrm>
          <a:prstGeom prst="rect">
            <a:avLst/>
          </a:prstGeom>
        </p:spPr>
        <p:txBody>
          <a:bodyPr wrap="square" lIns="0" tIns="0" rIns="0" bIns="0" anchor="t">
            <a:spAutoFit/>
          </a:bodyPr>
          <a:lstStyle/>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Create the groundswell of enthusiasm that grows adoption.</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Build a circle of influence among their teams.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Bring the new ways of working to life across teams.</a:t>
            </a:r>
            <a:endParaRPr kumimoji="0" lang="en-NZ" sz="1400" b="0" i="0" u="none" strike="noStrike" kern="1200" cap="none" spc="0" normalizeH="0" baseline="0" noProof="0">
              <a:ln>
                <a:noFill/>
              </a:ln>
              <a:effectLst/>
              <a:uLnTx/>
              <a:uFillTx/>
              <a:ea typeface="+mn-ea"/>
              <a:cs typeface="Segoe UI Semilight" panose="020B0402040204020203" pitchFamily="34" charset="0"/>
            </a:endParaRP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Identify business challenges and possible solutions.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Provide feedback to the project team and sponsors.</a:t>
            </a:r>
          </a:p>
          <a:p>
            <a:pPr marL="0" marR="0" lvl="1" algn="l" defTabSz="914379" rtl="0" eaLnBrk="1" fontAlgn="auto" latinLnBrk="0" hangingPunct="1">
              <a:spcBef>
                <a:spcPts val="0"/>
              </a:spcBef>
              <a:spcAft>
                <a:spcPts val="1200"/>
              </a:spcAft>
              <a:buClrTx/>
              <a:buSzTx/>
              <a:tabLst/>
              <a:defRPr/>
            </a:pPr>
            <a:r>
              <a:rPr kumimoji="0" lang="en-US" sz="1400" b="0" i="0" u="none" strike="noStrike" kern="1200" cap="none" spc="0" normalizeH="0" baseline="0" noProof="0">
                <a:ln>
                  <a:noFill/>
                </a:ln>
                <a:effectLst/>
                <a:uLnTx/>
                <a:uFillTx/>
                <a:ea typeface="+mn-ea"/>
                <a:cs typeface="Segoe UI Semilight" panose="020B0402040204020203" pitchFamily="34" charset="0"/>
              </a:rPr>
              <a:t>Reduce strain on core project team through active, ongoing engagement. </a:t>
            </a:r>
          </a:p>
        </p:txBody>
      </p:sp>
      <p:sp>
        <p:nvSpPr>
          <p:cNvPr id="27" name="Graphic 17">
            <a:extLst>
              <a:ext uri="{FF2B5EF4-FFF2-40B4-BE49-F238E27FC236}">
                <a16:creationId xmlns:a16="http://schemas.microsoft.com/office/drawing/2014/main" id="{5DD14FEE-A43C-26CA-4A09-C97F6AD6E73C}"/>
              </a:ext>
              <a:ext uri="{C183D7F6-B498-43B3-948B-1728B52AA6E4}">
                <adec:decorative xmlns:adec="http://schemas.microsoft.com/office/drawing/2017/decorative" val="1"/>
              </a:ext>
            </a:extLst>
          </p:cNvPr>
          <p:cNvSpPr/>
          <p:nvPr/>
        </p:nvSpPr>
        <p:spPr>
          <a:xfrm>
            <a:off x="495300" y="373768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a:extLst>
              <a:ext uri="{FF2B5EF4-FFF2-40B4-BE49-F238E27FC236}">
                <a16:creationId xmlns:a16="http://schemas.microsoft.com/office/drawing/2014/main" id="{A6D57627-AB89-F1E2-8295-C847FBE08F60}"/>
              </a:ext>
              <a:ext uri="{C183D7F6-B498-43B3-948B-1728B52AA6E4}">
                <adec:decorative xmlns:adec="http://schemas.microsoft.com/office/drawing/2017/decorative" val="1"/>
              </a:ext>
            </a:extLst>
          </p:cNvPr>
          <p:cNvSpPr/>
          <p:nvPr/>
        </p:nvSpPr>
        <p:spPr>
          <a:xfrm>
            <a:off x="495300" y="410344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9" name="Graphic 17">
            <a:extLst>
              <a:ext uri="{FF2B5EF4-FFF2-40B4-BE49-F238E27FC236}">
                <a16:creationId xmlns:a16="http://schemas.microsoft.com/office/drawing/2014/main" id="{66307469-6646-5C09-4C05-CC24D609DD37}"/>
              </a:ext>
              <a:ext uri="{C183D7F6-B498-43B3-948B-1728B52AA6E4}">
                <adec:decorative xmlns:adec="http://schemas.microsoft.com/office/drawing/2017/decorative" val="1"/>
              </a:ext>
            </a:extLst>
          </p:cNvPr>
          <p:cNvSpPr/>
          <p:nvPr/>
        </p:nvSpPr>
        <p:spPr>
          <a:xfrm>
            <a:off x="495300" y="446920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0" name="Graphic 17">
            <a:extLst>
              <a:ext uri="{FF2B5EF4-FFF2-40B4-BE49-F238E27FC236}">
                <a16:creationId xmlns:a16="http://schemas.microsoft.com/office/drawing/2014/main" id="{BF7F2C4C-A3F3-5F78-0F2C-7C676675B788}"/>
              </a:ext>
              <a:ext uri="{C183D7F6-B498-43B3-948B-1728B52AA6E4}">
                <adec:decorative xmlns:adec="http://schemas.microsoft.com/office/drawing/2017/decorative" val="1"/>
              </a:ext>
            </a:extLst>
          </p:cNvPr>
          <p:cNvSpPr/>
          <p:nvPr/>
        </p:nvSpPr>
        <p:spPr>
          <a:xfrm>
            <a:off x="495300" y="483496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1" name="Graphic 17">
            <a:extLst>
              <a:ext uri="{FF2B5EF4-FFF2-40B4-BE49-F238E27FC236}">
                <a16:creationId xmlns:a16="http://schemas.microsoft.com/office/drawing/2014/main" id="{FBFB5E08-4F38-5176-6E94-E6414D4B20DF}"/>
              </a:ext>
              <a:ext uri="{C183D7F6-B498-43B3-948B-1728B52AA6E4}">
                <adec:decorative xmlns:adec="http://schemas.microsoft.com/office/drawing/2017/decorative" val="1"/>
              </a:ext>
            </a:extLst>
          </p:cNvPr>
          <p:cNvSpPr/>
          <p:nvPr/>
        </p:nvSpPr>
        <p:spPr>
          <a:xfrm>
            <a:off x="495300" y="520072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2" name="Graphic 17">
            <a:extLst>
              <a:ext uri="{FF2B5EF4-FFF2-40B4-BE49-F238E27FC236}">
                <a16:creationId xmlns:a16="http://schemas.microsoft.com/office/drawing/2014/main" id="{CB154958-AFC7-534C-8895-9D20BE5769D7}"/>
              </a:ext>
              <a:ext uri="{C183D7F6-B498-43B3-948B-1728B52AA6E4}">
                <adec:decorative xmlns:adec="http://schemas.microsoft.com/office/drawing/2017/decorative" val="1"/>
              </a:ext>
            </a:extLst>
          </p:cNvPr>
          <p:cNvSpPr/>
          <p:nvPr/>
        </p:nvSpPr>
        <p:spPr>
          <a:xfrm>
            <a:off x="495300" y="5566484"/>
            <a:ext cx="217039" cy="217039"/>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A9DE3AD6-A72D-239D-42C4-2F7C484A194C}"/>
              </a:ext>
            </a:extLst>
          </p:cNvPr>
          <p:cNvSpPr txBox="1"/>
          <p:nvPr/>
        </p:nvSpPr>
        <p:spPr>
          <a:xfrm>
            <a:off x="6886576" y="3918919"/>
            <a:ext cx="4193886" cy="1477328"/>
          </a:xfrm>
          <a:prstGeom prst="rect">
            <a:avLst/>
          </a:prstGeom>
          <a:noFill/>
        </p:spPr>
        <p:txBody>
          <a:bodyPr wrap="square" lIns="0" tIns="0" rIns="0" bIns="0" rtlCol="0" anchor="t">
            <a:spAutoFit/>
          </a:bodyPr>
          <a:lstStyle/>
          <a:p>
            <a:pPr marL="0" marR="0" lvl="0" indent="0" defTabSz="914236"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FFFFFF"/>
                </a:solidFill>
                <a:effectLst/>
                <a:uLnTx/>
                <a:uFillTx/>
                <a:ea typeface="+mn-ea"/>
                <a:cs typeface="Segoe UI Semilight"/>
              </a:rPr>
              <a:t>We connect with an adoption Champion in each business unit, who sends out weekly emails on Microsoft 365. Each Microsoft 365 tool has core benefits and by taking users on a smooth journey through them, we can unlock the value in each one.</a:t>
            </a:r>
          </a:p>
        </p:txBody>
      </p:sp>
      <p:sp>
        <p:nvSpPr>
          <p:cNvPr id="20" name="Rectangle 19">
            <a:extLst>
              <a:ext uri="{FF2B5EF4-FFF2-40B4-BE49-F238E27FC236}">
                <a16:creationId xmlns:a16="http://schemas.microsoft.com/office/drawing/2014/main" id="{3EF23A74-838A-3B4E-93B8-A041721CA381}"/>
              </a:ext>
            </a:extLst>
          </p:cNvPr>
          <p:cNvSpPr/>
          <p:nvPr/>
        </p:nvSpPr>
        <p:spPr>
          <a:xfrm>
            <a:off x="6886574" y="5507478"/>
            <a:ext cx="3046280" cy="387798"/>
          </a:xfrm>
          <a:prstGeom prst="rect">
            <a:avLst/>
          </a:prstGeom>
        </p:spPr>
        <p:txBody>
          <a:bodyPr wrap="square" lIns="0" tIns="0" rIns="0" bIns="0">
            <a:spAutoFit/>
          </a:bodyPr>
          <a:lstStyle/>
          <a:p>
            <a:pPr marL="0" marR="0" lvl="0" indent="0" algn="l" defTabSz="914379" rtl="0" eaLnBrk="1" fontAlgn="auto" latinLnBrk="0" hangingPunct="1">
              <a:lnSpc>
                <a:spcPct val="90000"/>
              </a:lnSpc>
              <a:spcBef>
                <a:spcPts val="0"/>
              </a:spcBef>
              <a:spcAft>
                <a:spcPts val="588"/>
              </a:spcAft>
              <a:buClrTx/>
              <a:buSzTx/>
              <a:buFontTx/>
              <a:buNone/>
              <a:tabLst/>
              <a:defRPr/>
            </a:pPr>
            <a:r>
              <a:rPr kumimoji="0" lang="en-US" sz="1400" i="0" u="none" strike="noStrike" kern="1200" cap="none" spc="0" normalizeH="0" baseline="0" noProof="0">
                <a:ln>
                  <a:noFill/>
                </a:ln>
                <a:solidFill>
                  <a:srgbClr val="FFFFFF"/>
                </a:solidFill>
                <a:effectLst/>
                <a:uLnTx/>
                <a:uFillTx/>
                <a:latin typeface="+mj-lt"/>
                <a:ea typeface="+mn-ea"/>
                <a:cs typeface="+mn-cs"/>
              </a:rPr>
              <a:t>Nick </a:t>
            </a:r>
            <a:r>
              <a:rPr kumimoji="0" lang="en-US" sz="1400" i="0" u="none" strike="noStrike" kern="1200" cap="none" spc="0" normalizeH="0" baseline="0" noProof="0" err="1">
                <a:ln>
                  <a:noFill/>
                </a:ln>
                <a:solidFill>
                  <a:srgbClr val="FFFFFF"/>
                </a:solidFill>
                <a:effectLst/>
                <a:uLnTx/>
                <a:uFillTx/>
                <a:latin typeface="+mj-lt"/>
                <a:ea typeface="+mn-ea"/>
                <a:cs typeface="+mn-cs"/>
              </a:rPr>
              <a:t>Lamshed</a:t>
            </a:r>
            <a:br>
              <a:rPr kumimoji="0" lang="en-US" sz="1400" b="1" i="0" u="none" strike="noStrike" kern="1200" cap="none" spc="0" normalizeH="0" baseline="0" noProof="0">
                <a:ln>
                  <a:noFill/>
                </a:ln>
                <a:solidFill>
                  <a:srgbClr val="FFFFFF"/>
                </a:solidFill>
                <a:effectLst/>
                <a:uLnTx/>
                <a:uFillTx/>
                <a:latin typeface="Segoe UI"/>
                <a:ea typeface="+mn-ea"/>
                <a:cs typeface="+mn-cs"/>
              </a:rPr>
            </a:br>
            <a:r>
              <a:rPr kumimoji="0" lang="en-US" sz="1400" i="0" u="none" strike="noStrike" kern="1200" cap="none" spc="0" normalizeH="0" baseline="0" noProof="0">
                <a:ln>
                  <a:noFill/>
                </a:ln>
                <a:solidFill>
                  <a:srgbClr val="FFFFFF"/>
                </a:solidFill>
                <a:effectLst/>
                <a:uLnTx/>
                <a:uFillTx/>
                <a:latin typeface="Segoe UI"/>
                <a:ea typeface="+mn-ea"/>
                <a:cs typeface="+mn-cs"/>
              </a:rPr>
              <a:t>Change Consultant, Qantas</a:t>
            </a:r>
          </a:p>
        </p:txBody>
      </p:sp>
      <p:pic>
        <p:nvPicPr>
          <p:cNvPr id="19" name="Picture 18">
            <a:extLst>
              <a:ext uri="{FF2B5EF4-FFF2-40B4-BE49-F238E27FC236}">
                <a16:creationId xmlns:a16="http://schemas.microsoft.com/office/drawing/2014/main" id="{1983A712-5BEC-C64F-BFCD-1005FE9E7858}"/>
              </a:ext>
              <a:ext uri="{C183D7F6-B498-43B3-948B-1728B52AA6E4}">
                <adec:decorative xmlns:adec="http://schemas.microsoft.com/office/drawing/2017/decorative" val="1"/>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6216585" y="3675599"/>
            <a:ext cx="606425" cy="486639"/>
          </a:xfrm>
          <a:prstGeom prst="rect">
            <a:avLst/>
          </a:prstGeom>
        </p:spPr>
      </p:pic>
    </p:spTree>
    <p:extLst>
      <p:ext uri="{BB962C8B-B14F-4D97-AF65-F5344CB8AC3E}">
        <p14:creationId xmlns:p14="http://schemas.microsoft.com/office/powerpoint/2010/main" val="244797077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261" y="585216"/>
            <a:ext cx="11011601" cy="553998"/>
          </a:xfrm>
        </p:spPr>
        <p:txBody>
          <a:bodyPr>
            <a:normAutofit fontScale="90000"/>
          </a:bodyPr>
          <a:lstStyle/>
          <a:p>
            <a:r>
              <a:rPr lang="en-US"/>
              <a:t>Five steps to developing </a:t>
            </a:r>
            <a:br>
              <a:rPr lang="en-US"/>
            </a:br>
            <a:r>
              <a:rPr lang="en-US"/>
              <a:t>a Champions community</a:t>
            </a:r>
          </a:p>
        </p:txBody>
      </p:sp>
      <p:pic>
        <p:nvPicPr>
          <p:cNvPr id="7" name="Picture Placeholder 6">
            <a:extLst>
              <a:ext uri="{FF2B5EF4-FFF2-40B4-BE49-F238E27FC236}">
                <a16:creationId xmlns:a16="http://schemas.microsoft.com/office/drawing/2014/main" id="{FDCC957C-B219-26F9-8DC2-A250146EE775}"/>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9631" r="1787"/>
          <a:stretch/>
        </p:blipFill>
        <p:spPr>
          <a:xfrm>
            <a:off x="6396038" y="585214"/>
            <a:ext cx="5203825" cy="5665603"/>
          </a:xfrm>
          <a:prstGeom prst="roundRect">
            <a:avLst>
              <a:gd name="adj" fmla="val 4177"/>
            </a:avLst>
          </a:prstGeom>
        </p:spPr>
      </p:pic>
      <p:sp>
        <p:nvSpPr>
          <p:cNvPr id="9" name="Freeform: Shape 8" descr="Badge Tick1 with solid fill">
            <a:extLst>
              <a:ext uri="{FF2B5EF4-FFF2-40B4-BE49-F238E27FC236}">
                <a16:creationId xmlns:a16="http://schemas.microsoft.com/office/drawing/2014/main" id="{274C2DA0-371A-696D-C1E4-49E3FFAAFB18}"/>
              </a:ext>
            </a:extLst>
          </p:cNvPr>
          <p:cNvSpPr/>
          <p:nvPr/>
        </p:nvSpPr>
        <p:spPr>
          <a:xfrm>
            <a:off x="588260" y="2391941"/>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1</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29" name="Rectangle 28"/>
          <p:cNvSpPr/>
          <p:nvPr/>
        </p:nvSpPr>
        <p:spPr>
          <a:xfrm>
            <a:off x="1000451" y="2381414"/>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Set the context.</a:t>
            </a:r>
          </a:p>
        </p:txBody>
      </p:sp>
      <p:sp>
        <p:nvSpPr>
          <p:cNvPr id="10" name="Freeform: Shape 9" descr="Badge Tick1 with solid fill">
            <a:extLst>
              <a:ext uri="{FF2B5EF4-FFF2-40B4-BE49-F238E27FC236}">
                <a16:creationId xmlns:a16="http://schemas.microsoft.com/office/drawing/2014/main" id="{3B6A7E06-71E2-1E9A-2F0E-80C77D2999EA}"/>
              </a:ext>
            </a:extLst>
          </p:cNvPr>
          <p:cNvSpPr/>
          <p:nvPr/>
        </p:nvSpPr>
        <p:spPr>
          <a:xfrm>
            <a:off x="588260" y="2996670"/>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2</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2" name="Rectangle 31"/>
          <p:cNvSpPr/>
          <p:nvPr/>
        </p:nvSpPr>
        <p:spPr>
          <a:xfrm>
            <a:off x="1000451" y="2822759"/>
            <a:ext cx="5065141" cy="830997"/>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dirty="0">
                <a:ln>
                  <a:noFill/>
                </a:ln>
                <a:effectLst/>
                <a:uLnTx/>
                <a:uFillTx/>
                <a:latin typeface="Segoe UI"/>
                <a:ea typeface="Segoe UI" pitchFamily="34" charset="0"/>
                <a:cs typeface="Segoe UI" pitchFamily="34" charset="0"/>
              </a:rPr>
              <a:t>Align the Champions community to organizational objectives and vision for your technology implementation. </a:t>
            </a:r>
          </a:p>
        </p:txBody>
      </p:sp>
      <p:sp>
        <p:nvSpPr>
          <p:cNvPr id="11" name="Freeform: Shape 10" descr="Badge Tick1 with solid fill">
            <a:extLst>
              <a:ext uri="{FF2B5EF4-FFF2-40B4-BE49-F238E27FC236}">
                <a16:creationId xmlns:a16="http://schemas.microsoft.com/office/drawing/2014/main" id="{EEBEE7FE-F229-62A0-C548-13B17180E7C0}"/>
              </a:ext>
            </a:extLst>
          </p:cNvPr>
          <p:cNvSpPr/>
          <p:nvPr/>
        </p:nvSpPr>
        <p:spPr>
          <a:xfrm>
            <a:off x="588260" y="3767074"/>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3</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3" name="Rectangle 32"/>
          <p:cNvSpPr/>
          <p:nvPr/>
        </p:nvSpPr>
        <p:spPr>
          <a:xfrm>
            <a:off x="1000451" y="3756547"/>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Identify Champions and get buy-in.</a:t>
            </a:r>
          </a:p>
        </p:txBody>
      </p:sp>
      <p:sp>
        <p:nvSpPr>
          <p:cNvPr id="12" name="Freeform: Shape 11" descr="Badge Tick1 with solid fill">
            <a:extLst>
              <a:ext uri="{FF2B5EF4-FFF2-40B4-BE49-F238E27FC236}">
                <a16:creationId xmlns:a16="http://schemas.microsoft.com/office/drawing/2014/main" id="{65D21480-4B14-4052-0C3C-B1A3D20BAB87}"/>
              </a:ext>
            </a:extLst>
          </p:cNvPr>
          <p:cNvSpPr/>
          <p:nvPr/>
        </p:nvSpPr>
        <p:spPr>
          <a:xfrm>
            <a:off x="588260" y="4331530"/>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4</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36" name="Rectangle 35"/>
          <p:cNvSpPr/>
          <p:nvPr/>
        </p:nvSpPr>
        <p:spPr>
          <a:xfrm>
            <a:off x="1000451" y="4321003"/>
            <a:ext cx="5065141"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Build a plan with Champions. Skill them first and often.</a:t>
            </a:r>
          </a:p>
        </p:txBody>
      </p:sp>
      <p:sp>
        <p:nvSpPr>
          <p:cNvPr id="13" name="Freeform: Shape 12" descr="Badge Tick1 with solid fill">
            <a:extLst>
              <a:ext uri="{FF2B5EF4-FFF2-40B4-BE49-F238E27FC236}">
                <a16:creationId xmlns:a16="http://schemas.microsoft.com/office/drawing/2014/main" id="{FA12BCCC-637F-215C-CCDB-C31B60261542}"/>
              </a:ext>
            </a:extLst>
          </p:cNvPr>
          <p:cNvSpPr/>
          <p:nvPr/>
        </p:nvSpPr>
        <p:spPr>
          <a:xfrm>
            <a:off x="588260" y="4936257"/>
            <a:ext cx="317500" cy="317500"/>
          </a:xfrm>
          <a:custGeom>
            <a:avLst/>
            <a:gdLst>
              <a:gd name="connsiteX0" fmla="*/ 108520 w 217040"/>
              <a:gd name="connsiteY0" fmla="*/ 0 h 217040"/>
              <a:gd name="connsiteX1" fmla="*/ 108602 w 217040"/>
              <a:gd name="connsiteY1" fmla="*/ 0 h 217040"/>
              <a:gd name="connsiteX2" fmla="*/ 217040 w 217040"/>
              <a:gd name="connsiteY2" fmla="*/ 108512 h 217040"/>
              <a:gd name="connsiteX3" fmla="*/ 217040 w 217040"/>
              <a:gd name="connsiteY3" fmla="*/ 108520 h 217040"/>
              <a:gd name="connsiteX4" fmla="*/ 108520 w 217040"/>
              <a:gd name="connsiteY4" fmla="*/ 217040 h 217040"/>
              <a:gd name="connsiteX5" fmla="*/ 0 w 217040"/>
              <a:gd name="connsiteY5" fmla="*/ 108520 h 217040"/>
              <a:gd name="connsiteX6" fmla="*/ 108520 w 217040"/>
              <a:gd name="connsiteY6" fmla="*/ 0 h 21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40" h="217040">
                <a:moveTo>
                  <a:pt x="108520" y="0"/>
                </a:moveTo>
                <a:cubicBezTo>
                  <a:pt x="108548" y="0"/>
                  <a:pt x="108575" y="0"/>
                  <a:pt x="108602" y="0"/>
                </a:cubicBezTo>
                <a:cubicBezTo>
                  <a:pt x="168511" y="20"/>
                  <a:pt x="217060" y="48603"/>
                  <a:pt x="217040" y="108512"/>
                </a:cubicBezTo>
                <a:cubicBezTo>
                  <a:pt x="217040" y="108514"/>
                  <a:pt x="217040" y="108517"/>
                  <a:pt x="217040" y="108520"/>
                </a:cubicBezTo>
                <a:cubicBezTo>
                  <a:pt x="217040" y="168453"/>
                  <a:pt x="168453" y="217040"/>
                  <a:pt x="108520" y="217040"/>
                </a:cubicBezTo>
                <a:cubicBezTo>
                  <a:pt x="48586" y="217040"/>
                  <a:pt x="0" y="168453"/>
                  <a:pt x="0" y="108520"/>
                </a:cubicBezTo>
                <a:cubicBezTo>
                  <a:pt x="0" y="48586"/>
                  <a:pt x="48586" y="0"/>
                  <a:pt x="108520" y="0"/>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PH" sz="1400" b="1">
                <a:solidFill>
                  <a:schemeClr val="bg1"/>
                </a:solidFill>
                <a:latin typeface="Segoe UI Semibold" panose="020B0502040204020203" pitchFamily="34" charset="0"/>
                <a:cs typeface="Segoe UI Semibold" panose="020B0502040204020203" pitchFamily="34" charset="0"/>
              </a:rPr>
              <a:t>5</a:t>
            </a:r>
            <a:endParaRPr lang="en-US" sz="1400" b="1">
              <a:solidFill>
                <a:schemeClr val="bg1"/>
              </a:solidFill>
              <a:latin typeface="Segoe UI Semibold" panose="020B0502040204020203" pitchFamily="34" charset="0"/>
              <a:cs typeface="Segoe UI Semibold" panose="020B0502040204020203" pitchFamily="34" charset="0"/>
            </a:endParaRPr>
          </a:p>
        </p:txBody>
      </p:sp>
      <p:sp>
        <p:nvSpPr>
          <p:cNvPr id="46" name="Rectangle 45"/>
          <p:cNvSpPr/>
          <p:nvPr/>
        </p:nvSpPr>
        <p:spPr>
          <a:xfrm>
            <a:off x="1000451" y="4885457"/>
            <a:ext cx="5065141"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dirty="0">
                <a:ln>
                  <a:noFill/>
                </a:ln>
                <a:effectLst/>
                <a:uLnTx/>
                <a:uFillTx/>
                <a:latin typeface="Segoe UI"/>
                <a:ea typeface="Segoe UI" pitchFamily="34" charset="0"/>
                <a:cs typeface="Segoe UI" pitchFamily="34" charset="0"/>
              </a:rPr>
              <a:t>Execute and share Champion feedback with leaders and through </a:t>
            </a:r>
            <a:r>
              <a:rPr kumimoji="0" lang="en-US" sz="1600" b="0" i="0" u="none" strike="noStrike" kern="1200" cap="none" spc="0" normalizeH="0" baseline="0" noProof="0" dirty="0">
                <a:ln>
                  <a:noFill/>
                </a:ln>
                <a:effectLst/>
                <a:uLnTx/>
                <a:uFillTx/>
                <a:latin typeface="Segoe UI"/>
                <a:ea typeface="Segoe UI" pitchFamily="34" charset="0"/>
                <a:cs typeface="Segoe UI" pitchFamily="34" charset="0"/>
                <a:hlinkClick r:id="rId4"/>
              </a:rPr>
              <a:t>Service Health Reviews</a:t>
            </a:r>
            <a:r>
              <a:rPr kumimoji="0" lang="en-US" sz="1600" b="0" i="0" u="none" strike="noStrike" kern="1200" cap="none" spc="0" normalizeH="0" baseline="0" noProof="0" dirty="0">
                <a:ln>
                  <a:noFill/>
                </a:ln>
                <a:effectLst/>
                <a:uLnTx/>
                <a:uFillTx/>
                <a:latin typeface="Segoe UI"/>
                <a:ea typeface="Segoe UI" pitchFamily="34" charset="0"/>
                <a:cs typeface="Segoe UI" pitchFamily="34" charset="0"/>
              </a:rPr>
              <a:t>.</a:t>
            </a:r>
          </a:p>
        </p:txBody>
      </p:sp>
      <p:sp>
        <p:nvSpPr>
          <p:cNvPr id="4" name="Rounded Rectangle 3">
            <a:extLst>
              <a:ext uri="{FF2B5EF4-FFF2-40B4-BE49-F238E27FC236}">
                <a16:creationId xmlns:a16="http://schemas.microsoft.com/office/drawing/2014/main" id="{312A183B-94EF-0401-FEE0-DEAB04F284D0}"/>
              </a:ext>
              <a:ext uri="{C183D7F6-B498-43B3-948B-1728B52AA6E4}">
                <adec:decorative xmlns:adec="http://schemas.microsoft.com/office/drawing/2017/decorative" val="1"/>
              </a:ext>
            </a:extLst>
          </p:cNvPr>
          <p:cNvSpPr>
            <a:spLocks/>
          </p:cNvSpPr>
          <p:nvPr/>
        </p:nvSpPr>
        <p:spPr bwMode="auto">
          <a:xfrm rot="16200000">
            <a:off x="6166929" y="814006"/>
            <a:ext cx="5665602" cy="5208019"/>
          </a:xfrm>
          <a:prstGeom prst="roundRect">
            <a:avLst>
              <a:gd name="adj" fmla="val 4718"/>
            </a:avLst>
          </a:prstGeom>
          <a:gradFill flip="none" rotWithShape="1">
            <a:gsLst>
              <a:gs pos="0">
                <a:srgbClr val="000000">
                  <a:alpha val="85000"/>
                </a:srgbClr>
              </a:gs>
              <a:gs pos="100000">
                <a:srgbClr val="000000">
                  <a:alpha val="2000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Tree>
    <p:extLst>
      <p:ext uri="{BB962C8B-B14F-4D97-AF65-F5344CB8AC3E}">
        <p14:creationId xmlns:p14="http://schemas.microsoft.com/office/powerpoint/2010/main" val="153017352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pPr algn="ctr"/>
            <a:r>
              <a:rPr lang="en-US" sz="3600">
                <a:solidFill>
                  <a:schemeClr val="tx1"/>
                </a:solidFill>
              </a:rPr>
              <a:t>Build a sustainable</a:t>
            </a:r>
            <a:br>
              <a:rPr lang="en-US" sz="3600">
                <a:solidFill>
                  <a:schemeClr val="accent2">
                    <a:lumMod val="50000"/>
                  </a:schemeClr>
                </a:solidFill>
              </a:rPr>
            </a:br>
            <a:r>
              <a:rPr lang="en-US" sz="3600">
                <a:solidFill>
                  <a:srgbClr val="0078D4"/>
                </a:solidFill>
              </a:rPr>
              <a:t>Champions community</a:t>
            </a:r>
          </a:p>
        </p:txBody>
      </p:sp>
      <p:sp useBgFill="1">
        <p:nvSpPr>
          <p:cNvPr id="7" name="Rounded Rectangle 1">
            <a:extLst>
              <a:ext uri="{FF2B5EF4-FFF2-40B4-BE49-F238E27FC236}">
                <a16:creationId xmlns:a16="http://schemas.microsoft.com/office/drawing/2014/main" id="{7DEF02F5-74A8-08EE-2969-7472A1274E27}"/>
              </a:ext>
              <a:ext uri="{C183D7F6-B498-43B3-948B-1728B52AA6E4}">
                <adec:decorative xmlns:adec="http://schemas.microsoft.com/office/drawing/2017/decorative" val="1"/>
              </a:ext>
            </a:extLst>
          </p:cNvPr>
          <p:cNvSpPr/>
          <p:nvPr/>
        </p:nvSpPr>
        <p:spPr bwMode="auto">
          <a:xfrm>
            <a:off x="4886238" y="2113399"/>
            <a:ext cx="6327950" cy="375400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8" name="Rounded Rectangle 1">
            <a:extLst>
              <a:ext uri="{FF2B5EF4-FFF2-40B4-BE49-F238E27FC236}">
                <a16:creationId xmlns:a16="http://schemas.microsoft.com/office/drawing/2014/main" id="{8C9B03BE-CBB5-3350-2486-01444E7B90F2}"/>
              </a:ext>
              <a:ext uri="{C183D7F6-B498-43B3-948B-1728B52AA6E4}">
                <adec:decorative xmlns:adec="http://schemas.microsoft.com/office/drawing/2017/decorative" val="1"/>
              </a:ext>
            </a:extLst>
          </p:cNvPr>
          <p:cNvSpPr/>
          <p:nvPr/>
        </p:nvSpPr>
        <p:spPr bwMode="auto">
          <a:xfrm>
            <a:off x="977813" y="2113399"/>
            <a:ext cx="3546988" cy="375400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1" name="Rectangle 20"/>
          <p:cNvSpPr/>
          <p:nvPr/>
        </p:nvSpPr>
        <p:spPr>
          <a:xfrm>
            <a:off x="1262664" y="3202506"/>
            <a:ext cx="2977287" cy="2170146"/>
          </a:xfrm>
          <a:prstGeom prst="rect">
            <a:avLst/>
          </a:prstGeom>
        </p:spPr>
        <p:txBody>
          <a:bodyPr wrap="square" lIns="0" tIns="0" rIns="0" bIns="0">
            <a:spAutoFit/>
          </a:bodyPr>
          <a:lstStyle/>
          <a:p>
            <a:pPr marL="0" marR="0" lvl="1" indent="0" algn="l" defTabSz="914400" rtl="0" eaLnBrk="1" fontAlgn="auto" latinLnBrk="0" hangingPunct="1">
              <a:lnSpc>
                <a:spcPct val="150000"/>
              </a:lnSpc>
              <a:spcBef>
                <a:spcPts val="0"/>
              </a:spcBef>
              <a:buClrTx/>
              <a:buSzTx/>
              <a:buFontTx/>
              <a:buNone/>
              <a:tabLst/>
              <a:defRPr/>
            </a:pPr>
            <a:r>
              <a:rPr kumimoji="0" lang="en-US" sz="1600" b="1" i="0" u="none" strike="noStrike" kern="1200" cap="none" spc="0" normalizeH="0" baseline="0" noProof="0">
                <a:ln>
                  <a:noFill/>
                </a:ln>
                <a:solidFill>
                  <a:srgbClr val="0078D4"/>
                </a:solidFill>
                <a:effectLst/>
                <a:uLnTx/>
                <a:uFillTx/>
                <a:latin typeface="Segoe UI"/>
                <a:ea typeface="Segoe UI" pitchFamily="34" charset="0"/>
                <a:cs typeface="Segoe UI" pitchFamily="34" charset="0"/>
              </a:rPr>
              <a:t>Champions</a:t>
            </a:r>
            <a:r>
              <a:rPr kumimoji="0" lang="en-US" sz="1600" b="0" i="0" u="none" strike="noStrike" kern="1200" cap="none" spc="0" normalizeH="0" baseline="0" noProof="0">
                <a:ln>
                  <a:noFill/>
                </a:ln>
                <a:effectLst/>
                <a:uLnTx/>
                <a:uFillTx/>
                <a:latin typeface="Segoe UI"/>
                <a:ea typeface="Segoe UI" pitchFamily="34" charset="0"/>
                <a:cs typeface="Segoe UI" pitchFamily="34" charset="0"/>
              </a:rPr>
              <a:t> help build, grow, and sustain your Copilot implementation by gathering feedback, supporting the human change lifecycle, and providing peer to peer guidance.  </a:t>
            </a:r>
          </a:p>
        </p:txBody>
      </p:sp>
      <p:sp>
        <p:nvSpPr>
          <p:cNvPr id="4" name="Rectangle 3"/>
          <p:cNvSpPr/>
          <p:nvPr/>
        </p:nvSpPr>
        <p:spPr>
          <a:xfrm>
            <a:off x="5252912" y="2388158"/>
            <a:ext cx="5537607" cy="276999"/>
          </a:xfrm>
          <a:prstGeom prst="rect">
            <a:avLst/>
          </a:prstGeom>
        </p:spPr>
        <p:txBody>
          <a:bodyPr wrap="square" lIns="0" tIns="0" rIns="0" bIns="0">
            <a:spAutoFit/>
          </a:bodyPr>
          <a:lstStyle/>
          <a:p>
            <a:pPr marL="0" marR="0" lvl="1" indent="0" algn="l" defTabSz="913826" rtl="0" eaLnBrk="1" fontAlgn="base" latinLnBrk="0" hangingPunct="1">
              <a:buClr>
                <a:srgbClr val="DC3C00"/>
              </a:buClr>
              <a:buSzTx/>
              <a:buFontTx/>
              <a:buNone/>
              <a:tabLst/>
              <a:defRPr/>
            </a:pPr>
            <a:r>
              <a:rPr kumimoji="0" lang="en-US" b="1" i="0" u="none" strike="noStrike" kern="1200" cap="none" spc="0" normalizeH="0" baseline="0" noProof="0">
                <a:ln w="3175">
                  <a:noFill/>
                </a:ln>
                <a:solidFill>
                  <a:srgbClr val="0078D4"/>
                </a:solidFill>
                <a:effectLst/>
                <a:uLnTx/>
                <a:uFillTx/>
                <a:latin typeface="Segoe UI"/>
                <a:ea typeface="+mn-ea"/>
                <a:cs typeface="Segoe UI Semilight" panose="020B0402040204020203" pitchFamily="34" charset="0"/>
              </a:rPr>
              <a:t>Champions:</a:t>
            </a:r>
          </a:p>
        </p:txBody>
      </p:sp>
      <p:sp>
        <p:nvSpPr>
          <p:cNvPr id="42" name="Oval 41"/>
          <p:cNvSpPr/>
          <p:nvPr/>
        </p:nvSpPr>
        <p:spPr bwMode="auto">
          <a:xfrm>
            <a:off x="5252913" y="2962600"/>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1</a:t>
            </a:r>
          </a:p>
        </p:txBody>
      </p:sp>
      <p:sp>
        <p:nvSpPr>
          <p:cNvPr id="18" name="Rectangle 17"/>
          <p:cNvSpPr/>
          <p:nvPr/>
        </p:nvSpPr>
        <p:spPr>
          <a:xfrm>
            <a:off x="5709574" y="2934025"/>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Should be formally trained to increase their depth and breadth of knowledge.</a:t>
            </a:r>
          </a:p>
        </p:txBody>
      </p:sp>
      <p:sp>
        <p:nvSpPr>
          <p:cNvPr id="43" name="Oval 42"/>
          <p:cNvSpPr/>
          <p:nvPr/>
        </p:nvSpPr>
        <p:spPr bwMode="auto">
          <a:xfrm>
            <a:off x="5252913" y="3731652"/>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2</a:t>
            </a:r>
          </a:p>
        </p:txBody>
      </p:sp>
      <p:sp>
        <p:nvSpPr>
          <p:cNvPr id="22" name="Rectangle 21"/>
          <p:cNvSpPr/>
          <p:nvPr/>
        </p:nvSpPr>
        <p:spPr>
          <a:xfrm>
            <a:off x="5709574" y="3670968"/>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Should be encouraged and empowered to guide, teach, and train their peers.</a:t>
            </a:r>
          </a:p>
        </p:txBody>
      </p:sp>
      <p:sp>
        <p:nvSpPr>
          <p:cNvPr id="44" name="Oval 43"/>
          <p:cNvSpPr/>
          <p:nvPr/>
        </p:nvSpPr>
        <p:spPr bwMode="auto">
          <a:xfrm>
            <a:off x="5252913" y="4468332"/>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3</a:t>
            </a:r>
          </a:p>
        </p:txBody>
      </p:sp>
      <p:sp>
        <p:nvSpPr>
          <p:cNvPr id="24" name="Rectangle 23"/>
          <p:cNvSpPr/>
          <p:nvPr/>
        </p:nvSpPr>
        <p:spPr>
          <a:xfrm>
            <a:off x="5709574" y="4407911"/>
            <a:ext cx="5142357" cy="584775"/>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Need consistent positive reinforcement that affirms the impact of their efforts.</a:t>
            </a:r>
          </a:p>
        </p:txBody>
      </p:sp>
      <p:sp>
        <p:nvSpPr>
          <p:cNvPr id="45" name="Oval 44"/>
          <p:cNvSpPr/>
          <p:nvPr/>
        </p:nvSpPr>
        <p:spPr bwMode="auto">
          <a:xfrm>
            <a:off x="5252913" y="5134778"/>
            <a:ext cx="358707" cy="358707"/>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b="1">
                <a:solidFill>
                  <a:srgbClr val="FFFFFF"/>
                </a:solidFill>
                <a:latin typeface="Segoe UI Semibold"/>
                <a:cs typeface="Segoe UI" panose="020B0502040204020203" pitchFamily="34" charset="0"/>
              </a:rPr>
              <a:t>4</a:t>
            </a:r>
          </a:p>
        </p:txBody>
      </p:sp>
      <p:sp>
        <p:nvSpPr>
          <p:cNvPr id="26" name="Rectangle 25"/>
          <p:cNvSpPr/>
          <p:nvPr/>
        </p:nvSpPr>
        <p:spPr>
          <a:xfrm>
            <a:off x="5709574" y="5144854"/>
            <a:ext cx="5142358" cy="338554"/>
          </a:xfrm>
          <a:prstGeom prst="rect">
            <a:avLst/>
          </a:prstGeom>
        </p:spPr>
        <p:txBody>
          <a:bodyPr wrap="square" anchor="ctr" anchorCtr="0">
            <a:spAutoFit/>
          </a:bodyPr>
          <a:lstStyle/>
          <a:p>
            <a:pPr marL="0" marR="0" lvl="1" indent="0" algn="l" defTabSz="913826" rtl="0" eaLnBrk="1" fontAlgn="base" latinLnBrk="0" hangingPunct="1">
              <a:buClr>
                <a:srgbClr val="DC3C00"/>
              </a:buClr>
              <a:buSzTx/>
              <a:buFontTx/>
              <a:buNone/>
              <a:tabLst/>
              <a:defRPr/>
            </a:pPr>
            <a:r>
              <a:rPr kumimoji="0" lang="en-US" sz="1600" b="0" i="0" u="none" strike="noStrike" kern="1200" cap="none" spc="0" normalizeH="0" baseline="0" noProof="0">
                <a:ln>
                  <a:noFill/>
                </a:ln>
                <a:effectLst/>
                <a:uLnTx/>
                <a:uFillTx/>
                <a:latin typeface="Segoe UI"/>
                <a:ea typeface="Segoe UI" pitchFamily="34" charset="0"/>
                <a:cs typeface="Segoe UI" pitchFamily="34" charset="0"/>
              </a:rPr>
              <a:t>Need a clear plan upon which to execute.</a:t>
            </a:r>
          </a:p>
        </p:txBody>
      </p:sp>
      <p:sp>
        <p:nvSpPr>
          <p:cNvPr id="16" name="Freeform: Shape 15">
            <a:extLst>
              <a:ext uri="{FF2B5EF4-FFF2-40B4-BE49-F238E27FC236}">
                <a16:creationId xmlns:a16="http://schemas.microsoft.com/office/drawing/2014/main" id="{16C0AC2F-75E4-DF0D-9A0F-919CAAFE7D49}"/>
              </a:ext>
              <a:ext uri="{C183D7F6-B498-43B3-948B-1728B52AA6E4}">
                <adec:decorative xmlns:adec="http://schemas.microsoft.com/office/drawing/2017/decorative" val="1"/>
              </a:ext>
            </a:extLst>
          </p:cNvPr>
          <p:cNvSpPr/>
          <p:nvPr/>
        </p:nvSpPr>
        <p:spPr>
          <a:xfrm>
            <a:off x="1262664" y="2521013"/>
            <a:ext cx="497469" cy="497469"/>
          </a:xfrm>
          <a:custGeom>
            <a:avLst/>
            <a:gdLst>
              <a:gd name="connsiteX0" fmla="*/ 2019300 w 4876799"/>
              <a:gd name="connsiteY0" fmla="*/ 3278847 h 4876799"/>
              <a:gd name="connsiteX1" fmla="*/ 2415435 w 4876799"/>
              <a:gd name="connsiteY1" fmla="*/ 3333587 h 4876799"/>
              <a:gd name="connsiteX2" fmla="*/ 2438400 w 4876799"/>
              <a:gd name="connsiteY2" fmla="*/ 3333749 h 4876799"/>
              <a:gd name="connsiteX3" fmla="*/ 2857500 w 4876799"/>
              <a:gd name="connsiteY3" fmla="*/ 3279180 h 4876799"/>
              <a:gd name="connsiteX4" fmla="*/ 2857500 w 4876799"/>
              <a:gd name="connsiteY4" fmla="*/ 3965047 h 4876799"/>
              <a:gd name="connsiteX5" fmla="*/ 3081527 w 4876799"/>
              <a:gd name="connsiteY5" fmla="*/ 3965047 h 4876799"/>
              <a:gd name="connsiteX6" fmla="*/ 3367278 w 4876799"/>
              <a:gd name="connsiteY6" fmla="*/ 4250797 h 4876799"/>
              <a:gd name="connsiteX7" fmla="*/ 3367278 w 4876799"/>
              <a:gd name="connsiteY7" fmla="*/ 4591049 h 4876799"/>
              <a:gd name="connsiteX8" fmla="*/ 3780091 w 4876799"/>
              <a:gd name="connsiteY8" fmla="*/ 4591049 h 4876799"/>
              <a:gd name="connsiteX9" fmla="*/ 3780091 w 4876799"/>
              <a:gd name="connsiteY9" fmla="*/ 4876799 h 4876799"/>
              <a:gd name="connsiteX10" fmla="*/ 1096708 w 4876799"/>
              <a:gd name="connsiteY10" fmla="*/ 4876799 h 4876799"/>
              <a:gd name="connsiteX11" fmla="*/ 1096708 w 4876799"/>
              <a:gd name="connsiteY11" fmla="*/ 4591049 h 4876799"/>
              <a:gd name="connsiteX12" fmla="*/ 1509521 w 4876799"/>
              <a:gd name="connsiteY12" fmla="*/ 4591049 h 4876799"/>
              <a:gd name="connsiteX13" fmla="*/ 1509521 w 4876799"/>
              <a:gd name="connsiteY13" fmla="*/ 4250797 h 4876799"/>
              <a:gd name="connsiteX14" fmla="*/ 1795271 w 4876799"/>
              <a:gd name="connsiteY14" fmla="*/ 3965047 h 4876799"/>
              <a:gd name="connsiteX15" fmla="*/ 2019300 w 4876799"/>
              <a:gd name="connsiteY15" fmla="*/ 3965047 h 4876799"/>
              <a:gd name="connsiteX16" fmla="*/ 4065850 w 4876799"/>
              <a:gd name="connsiteY16" fmla="*/ 571500 h 4876799"/>
              <a:gd name="connsiteX17" fmla="*/ 4876799 w 4876799"/>
              <a:gd name="connsiteY17" fmla="*/ 571500 h 4876799"/>
              <a:gd name="connsiteX18" fmla="*/ 4876799 w 4876799"/>
              <a:gd name="connsiteY18" fmla="*/ 1500168 h 4876799"/>
              <a:gd name="connsiteX19" fmla="*/ 3876674 w 4876799"/>
              <a:gd name="connsiteY19" fmla="*/ 2500293 h 4876799"/>
              <a:gd name="connsiteX20" fmla="*/ 3859291 w 4876799"/>
              <a:gd name="connsiteY20" fmla="*/ 2500293 h 4876799"/>
              <a:gd name="connsiteX21" fmla="*/ 3937844 w 4876799"/>
              <a:gd name="connsiteY21" fmla="*/ 2339874 h 4876799"/>
              <a:gd name="connsiteX22" fmla="*/ 3987583 w 4876799"/>
              <a:gd name="connsiteY22" fmla="*/ 2205895 h 4876799"/>
              <a:gd name="connsiteX23" fmla="*/ 4591049 w 4876799"/>
              <a:gd name="connsiteY23" fmla="*/ 1500168 h 4876799"/>
              <a:gd name="connsiteX24" fmla="*/ 4591049 w 4876799"/>
              <a:gd name="connsiteY24" fmla="*/ 857250 h 4876799"/>
              <a:gd name="connsiteX25" fmla="*/ 4065850 w 4876799"/>
              <a:gd name="connsiteY25" fmla="*/ 857250 h 4876799"/>
              <a:gd name="connsiteX26" fmla="*/ 0 w 4876799"/>
              <a:gd name="connsiteY26" fmla="*/ 571500 h 4876799"/>
              <a:gd name="connsiteX27" fmla="*/ 810949 w 4876799"/>
              <a:gd name="connsiteY27" fmla="*/ 571500 h 4876799"/>
              <a:gd name="connsiteX28" fmla="*/ 810949 w 4876799"/>
              <a:gd name="connsiteY28" fmla="*/ 857250 h 4876799"/>
              <a:gd name="connsiteX29" fmla="*/ 285750 w 4876799"/>
              <a:gd name="connsiteY29" fmla="*/ 857250 h 4876799"/>
              <a:gd name="connsiteX30" fmla="*/ 285750 w 4876799"/>
              <a:gd name="connsiteY30" fmla="*/ 1500168 h 4876799"/>
              <a:gd name="connsiteX31" fmla="*/ 890016 w 4876799"/>
              <a:gd name="connsiteY31" fmla="*/ 2206038 h 4876799"/>
              <a:gd name="connsiteX32" fmla="*/ 937622 w 4876799"/>
              <a:gd name="connsiteY32" fmla="*/ 2334044 h 4876799"/>
              <a:gd name="connsiteX33" fmla="*/ 1019070 w 4876799"/>
              <a:gd name="connsiteY33" fmla="*/ 2500293 h 4876799"/>
              <a:gd name="connsiteX34" fmla="*/ 1000125 w 4876799"/>
              <a:gd name="connsiteY34" fmla="*/ 2500293 h 4876799"/>
              <a:gd name="connsiteX35" fmla="*/ 0 w 4876799"/>
              <a:gd name="connsiteY35" fmla="*/ 1500168 h 4876799"/>
              <a:gd name="connsiteX36" fmla="*/ 703983 w 4876799"/>
              <a:gd name="connsiteY36" fmla="*/ 0 h 4876799"/>
              <a:gd name="connsiteX37" fmla="*/ 4172817 w 4876799"/>
              <a:gd name="connsiteY37" fmla="*/ 0 h 4876799"/>
              <a:gd name="connsiteX38" fmla="*/ 4172817 w 4876799"/>
              <a:gd name="connsiteY38" fmla="*/ 285750 h 4876799"/>
              <a:gd name="connsiteX39" fmla="*/ 3780101 w 4876799"/>
              <a:gd name="connsiteY39" fmla="*/ 285750 h 4876799"/>
              <a:gd name="connsiteX40" fmla="*/ 3780101 w 4876799"/>
              <a:gd name="connsiteY40" fmla="*/ 1706299 h 4876799"/>
              <a:gd name="connsiteX41" fmla="*/ 2419388 w 4876799"/>
              <a:gd name="connsiteY41" fmla="*/ 3047867 h 4876799"/>
              <a:gd name="connsiteX42" fmla="*/ 1096699 w 4876799"/>
              <a:gd name="connsiteY42" fmla="*/ 1707194 h 4876799"/>
              <a:gd name="connsiteX43" fmla="*/ 1096699 w 4876799"/>
              <a:gd name="connsiteY43" fmla="*/ 285750 h 4876799"/>
              <a:gd name="connsiteX44" fmla="*/ 703983 w 4876799"/>
              <a:gd name="connsiteY44" fmla="*/ 285750 h 487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76799" h="4876799">
                <a:moveTo>
                  <a:pt x="2019300" y="3278847"/>
                </a:moveTo>
                <a:cubicBezTo>
                  <a:pt x="2147935" y="3313356"/>
                  <a:pt x="2280456" y="3331720"/>
                  <a:pt x="2415435" y="3333587"/>
                </a:cubicBezTo>
                <a:cubicBezTo>
                  <a:pt x="2423055" y="3333692"/>
                  <a:pt x="2430799" y="3333749"/>
                  <a:pt x="2438400" y="3333749"/>
                </a:cubicBezTo>
                <a:cubicBezTo>
                  <a:pt x="2581379" y="3333749"/>
                  <a:pt x="2721606" y="3315366"/>
                  <a:pt x="2857500" y="3279180"/>
                </a:cubicBezTo>
                <a:lnTo>
                  <a:pt x="2857500" y="3965047"/>
                </a:lnTo>
                <a:lnTo>
                  <a:pt x="3081527" y="3965047"/>
                </a:lnTo>
                <a:cubicBezTo>
                  <a:pt x="3239347" y="3965047"/>
                  <a:pt x="3367278" y="4092978"/>
                  <a:pt x="3367278" y="4250797"/>
                </a:cubicBezTo>
                <a:lnTo>
                  <a:pt x="3367278" y="4591049"/>
                </a:lnTo>
                <a:lnTo>
                  <a:pt x="3780091" y="4591049"/>
                </a:lnTo>
                <a:lnTo>
                  <a:pt x="3780091" y="4876799"/>
                </a:lnTo>
                <a:lnTo>
                  <a:pt x="1096708" y="4876799"/>
                </a:lnTo>
                <a:lnTo>
                  <a:pt x="1096708" y="4591049"/>
                </a:lnTo>
                <a:lnTo>
                  <a:pt x="1509521" y="4591049"/>
                </a:lnTo>
                <a:lnTo>
                  <a:pt x="1509521" y="4250797"/>
                </a:lnTo>
                <a:cubicBezTo>
                  <a:pt x="1509521" y="4092978"/>
                  <a:pt x="1637452" y="3965047"/>
                  <a:pt x="1795271" y="3965047"/>
                </a:cubicBezTo>
                <a:lnTo>
                  <a:pt x="2019300" y="3965047"/>
                </a:lnTo>
                <a:close/>
                <a:moveTo>
                  <a:pt x="4065850" y="571500"/>
                </a:moveTo>
                <a:lnTo>
                  <a:pt x="4876799" y="571500"/>
                </a:lnTo>
                <a:lnTo>
                  <a:pt x="4876799" y="1500168"/>
                </a:lnTo>
                <a:cubicBezTo>
                  <a:pt x="4876799" y="2051637"/>
                  <a:pt x="4428143" y="2500293"/>
                  <a:pt x="3876674" y="2500293"/>
                </a:cubicBezTo>
                <a:lnTo>
                  <a:pt x="3859291" y="2500293"/>
                </a:lnTo>
                <a:cubicBezTo>
                  <a:pt x="3888247" y="2448478"/>
                  <a:pt x="3914527" y="2395014"/>
                  <a:pt x="3937844" y="2339874"/>
                </a:cubicBezTo>
                <a:cubicBezTo>
                  <a:pt x="3956484" y="2295792"/>
                  <a:pt x="3972991" y="2251091"/>
                  <a:pt x="3987583" y="2205895"/>
                </a:cubicBezTo>
                <a:cubicBezTo>
                  <a:pt x="4329007" y="2152440"/>
                  <a:pt x="4591049" y="1856356"/>
                  <a:pt x="4591049" y="1500168"/>
                </a:cubicBezTo>
                <a:lnTo>
                  <a:pt x="4591049" y="857250"/>
                </a:lnTo>
                <a:lnTo>
                  <a:pt x="4065850" y="857250"/>
                </a:lnTo>
                <a:close/>
                <a:moveTo>
                  <a:pt x="0" y="571500"/>
                </a:moveTo>
                <a:lnTo>
                  <a:pt x="810949" y="571500"/>
                </a:lnTo>
                <a:lnTo>
                  <a:pt x="810949" y="857250"/>
                </a:lnTo>
                <a:lnTo>
                  <a:pt x="285750" y="857250"/>
                </a:lnTo>
                <a:lnTo>
                  <a:pt x="285750" y="1500168"/>
                </a:lnTo>
                <a:cubicBezTo>
                  <a:pt x="285750" y="1856642"/>
                  <a:pt x="548202" y="2152926"/>
                  <a:pt x="890016" y="2206038"/>
                </a:cubicBezTo>
                <a:cubicBezTo>
                  <a:pt x="904065" y="2249186"/>
                  <a:pt x="919858" y="2291886"/>
                  <a:pt x="937622" y="2334044"/>
                </a:cubicBezTo>
                <a:cubicBezTo>
                  <a:pt x="961692" y="2391204"/>
                  <a:pt x="988924" y="2446630"/>
                  <a:pt x="1019070" y="2500293"/>
                </a:cubicBezTo>
                <a:lnTo>
                  <a:pt x="1000125" y="2500293"/>
                </a:lnTo>
                <a:cubicBezTo>
                  <a:pt x="448656" y="2500293"/>
                  <a:pt x="0" y="2051637"/>
                  <a:pt x="0" y="1500168"/>
                </a:cubicBezTo>
                <a:close/>
                <a:moveTo>
                  <a:pt x="703983" y="0"/>
                </a:moveTo>
                <a:lnTo>
                  <a:pt x="4172817" y="0"/>
                </a:lnTo>
                <a:lnTo>
                  <a:pt x="4172817" y="285750"/>
                </a:lnTo>
                <a:lnTo>
                  <a:pt x="3780101" y="285750"/>
                </a:lnTo>
                <a:lnTo>
                  <a:pt x="3780101" y="1706299"/>
                </a:lnTo>
                <a:cubicBezTo>
                  <a:pt x="3780101" y="2453631"/>
                  <a:pt x="3169101" y="3058249"/>
                  <a:pt x="2419388" y="3047867"/>
                </a:cubicBezTo>
                <a:cubicBezTo>
                  <a:pt x="1689706" y="3037761"/>
                  <a:pt x="1097175" y="2436952"/>
                  <a:pt x="1096699" y="1707194"/>
                </a:cubicBezTo>
                <a:lnTo>
                  <a:pt x="1096699" y="285750"/>
                </a:lnTo>
                <a:lnTo>
                  <a:pt x="703983" y="285750"/>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163193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75">
            <a:extLst>
              <a:ext uri="{FF2B5EF4-FFF2-40B4-BE49-F238E27FC236}">
                <a16:creationId xmlns:a16="http://schemas.microsoft.com/office/drawing/2014/main" id="{A4C1992C-A626-C924-D524-53302B6CF29C}"/>
              </a:ext>
              <a:ext uri="{C183D7F6-B498-43B3-948B-1728B52AA6E4}">
                <adec:decorative xmlns:adec="http://schemas.microsoft.com/office/drawing/2017/decorative" val="1"/>
              </a:ext>
            </a:extLst>
          </p:cNvPr>
          <p:cNvSpPr/>
          <p:nvPr/>
        </p:nvSpPr>
        <p:spPr bwMode="auto">
          <a:xfrm>
            <a:off x="588260" y="1891285"/>
            <a:ext cx="11011603" cy="4381499"/>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 name="Title 1"/>
          <p:cNvSpPr>
            <a:spLocks noGrp="1"/>
          </p:cNvSpPr>
          <p:nvPr>
            <p:ph type="title"/>
          </p:nvPr>
        </p:nvSpPr>
        <p:spPr/>
        <p:txBody>
          <a:bodyPr>
            <a:spAutoFit/>
          </a:bodyPr>
          <a:lstStyle/>
          <a:p>
            <a:pPr algn="ctr"/>
            <a:r>
              <a:rPr lang="en-GB" sz="3600"/>
              <a:t>The Champions</a:t>
            </a:r>
            <a:br>
              <a:rPr lang="en-GB" sz="3600"/>
            </a:br>
            <a:r>
              <a:rPr lang="en-GB" sz="3600">
                <a:solidFill>
                  <a:srgbClr val="0078D4"/>
                </a:solidFill>
              </a:rPr>
              <a:t>program checklist</a:t>
            </a:r>
            <a:endParaRPr lang="de-CH" sz="3600">
              <a:solidFill>
                <a:srgbClr val="0078D4"/>
              </a:solidFill>
            </a:endParaRPr>
          </a:p>
        </p:txBody>
      </p:sp>
      <p:sp>
        <p:nvSpPr>
          <p:cNvPr id="7" name="Text Placeholder 2">
            <a:extLst>
              <a:ext uri="{FF2B5EF4-FFF2-40B4-BE49-F238E27FC236}">
                <a16:creationId xmlns:a16="http://schemas.microsoft.com/office/drawing/2014/main" id="{B937B0E9-D3D8-D6D8-B9F2-40BAFF7278CE}"/>
              </a:ext>
            </a:extLst>
          </p:cNvPr>
          <p:cNvSpPr txBox="1">
            <a:spLocks/>
          </p:cNvSpPr>
          <p:nvPr/>
        </p:nvSpPr>
        <p:spPr>
          <a:xfrm>
            <a:off x="1468940" y="2410279"/>
            <a:ext cx="4306101"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Find enthusiastic Champions who can commit time and effort.</a:t>
            </a:r>
          </a:p>
        </p:txBody>
      </p:sp>
      <p:sp>
        <p:nvSpPr>
          <p:cNvPr id="10" name="Text Placeholder 2">
            <a:extLst>
              <a:ext uri="{FF2B5EF4-FFF2-40B4-BE49-F238E27FC236}">
                <a16:creationId xmlns:a16="http://schemas.microsoft.com/office/drawing/2014/main" id="{75B7CFC5-C820-2673-56C4-DDA7B06C4182}"/>
              </a:ext>
            </a:extLst>
          </p:cNvPr>
          <p:cNvSpPr txBox="1">
            <a:spLocks/>
          </p:cNvSpPr>
          <p:nvPr/>
        </p:nvSpPr>
        <p:spPr>
          <a:xfrm>
            <a:off x="1468941" y="3107769"/>
            <a:ext cx="4067120" cy="929357"/>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dirty="0">
                <a:solidFill>
                  <a:schemeClr val="tx1"/>
                </a:solidFill>
                <a:ea typeface="Segoe UI" pitchFamily="34" charset="0"/>
                <a:cs typeface="Segoe UI" pitchFamily="34" charset="0"/>
              </a:rPr>
              <a:t>Build a Viva Engage community or Microsoft Teams group for Champions to share updates and successes. (See </a:t>
            </a:r>
            <a:r>
              <a:rPr lang="en-US" sz="1400" dirty="0">
                <a:solidFill>
                  <a:schemeClr val="tx1"/>
                </a:solidFill>
                <a:ea typeface="Segoe UI" pitchFamily="34" charset="0"/>
                <a:cs typeface="Segoe UI" pitchFamily="34" charset="0"/>
                <a:hlinkClick r:id="rId3" action="ppaction://hlinksldjump"/>
              </a:rPr>
              <a:t>Build your Community of Practice with Viva Engage</a:t>
            </a:r>
            <a:r>
              <a:rPr lang="en-US" sz="1400" dirty="0">
                <a:solidFill>
                  <a:schemeClr val="tx1"/>
                </a:solidFill>
                <a:ea typeface="Segoe UI" pitchFamily="34" charset="0"/>
                <a:cs typeface="Segoe UI" pitchFamily="34" charset="0"/>
              </a:rPr>
              <a:t>.)</a:t>
            </a:r>
          </a:p>
        </p:txBody>
      </p:sp>
      <p:sp>
        <p:nvSpPr>
          <p:cNvPr id="11" name="Text Placeholder 2">
            <a:extLst>
              <a:ext uri="{FF2B5EF4-FFF2-40B4-BE49-F238E27FC236}">
                <a16:creationId xmlns:a16="http://schemas.microsoft.com/office/drawing/2014/main" id="{56C66260-0428-2728-63AE-35E54539923A}"/>
              </a:ext>
            </a:extLst>
          </p:cNvPr>
          <p:cNvSpPr txBox="1">
            <a:spLocks/>
          </p:cNvSpPr>
          <p:nvPr/>
        </p:nvSpPr>
        <p:spPr>
          <a:xfrm>
            <a:off x="1468941" y="4279235"/>
            <a:ext cx="4067120"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dirty="0">
                <a:solidFill>
                  <a:schemeClr val="tx1"/>
                </a:solidFill>
                <a:ea typeface="Segoe UI" pitchFamily="34" charset="0"/>
                <a:cs typeface="Segoe UI" pitchFamily="34" charset="0"/>
              </a:rPr>
              <a:t>Provide materials ready to support their work on the group with teams and individuals (e.g., lunch and learn sessions).</a:t>
            </a:r>
          </a:p>
        </p:txBody>
      </p:sp>
      <p:sp>
        <p:nvSpPr>
          <p:cNvPr id="12" name="Text Placeholder 2">
            <a:extLst>
              <a:ext uri="{FF2B5EF4-FFF2-40B4-BE49-F238E27FC236}">
                <a16:creationId xmlns:a16="http://schemas.microsoft.com/office/drawing/2014/main" id="{57154DA9-6A38-F51E-C64B-1A576D7A52EF}"/>
              </a:ext>
            </a:extLst>
          </p:cNvPr>
          <p:cNvSpPr txBox="1">
            <a:spLocks/>
          </p:cNvSpPr>
          <p:nvPr/>
        </p:nvSpPr>
        <p:spPr>
          <a:xfrm>
            <a:off x="1468940" y="5213713"/>
            <a:ext cx="4306101"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Ensure a regular rhythm for discussions with the Champions on what’s working and what’s not.</a:t>
            </a:r>
          </a:p>
        </p:txBody>
      </p:sp>
      <p:sp>
        <p:nvSpPr>
          <p:cNvPr id="13" name="Text Placeholder 2">
            <a:extLst>
              <a:ext uri="{FF2B5EF4-FFF2-40B4-BE49-F238E27FC236}">
                <a16:creationId xmlns:a16="http://schemas.microsoft.com/office/drawing/2014/main" id="{6F3B9C5B-EF27-C605-AA90-0B8DB7AA516E}"/>
              </a:ext>
            </a:extLst>
          </p:cNvPr>
          <p:cNvSpPr txBox="1">
            <a:spLocks/>
          </p:cNvSpPr>
          <p:nvPr/>
        </p:nvSpPr>
        <p:spPr>
          <a:xfrm>
            <a:off x="6622693" y="2410279"/>
            <a:ext cx="4306101"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None/>
            </a:pPr>
            <a:r>
              <a:rPr lang="en-US" sz="1400">
                <a:solidFill>
                  <a:schemeClr val="tx1"/>
                </a:solidFill>
                <a:ea typeface="Segoe UI" pitchFamily="34" charset="0"/>
                <a:cs typeface="Segoe UI" pitchFamily="34" charset="0"/>
              </a:rPr>
              <a:t>Design a program to engage and recognize their effort, such as providing privileged access to relevant events or speaking engagements.</a:t>
            </a:r>
          </a:p>
        </p:txBody>
      </p:sp>
      <p:sp>
        <p:nvSpPr>
          <p:cNvPr id="4" name="Text Placeholder 3"/>
          <p:cNvSpPr>
            <a:spLocks noGrp="1"/>
          </p:cNvSpPr>
          <p:nvPr>
            <p:ph type="body" sz="quarter" idx="4294967295"/>
          </p:nvPr>
        </p:nvSpPr>
        <p:spPr>
          <a:xfrm>
            <a:off x="6622693" y="3413125"/>
            <a:ext cx="4452937" cy="692150"/>
          </a:xfrm>
        </p:spPr>
        <p:txBody>
          <a:bodyPr wrap="square" lIns="0" tIns="0" rIns="0" bIns="0">
            <a:spAutoFit/>
          </a:bodyPr>
          <a:lstStyle/>
          <a:p>
            <a:pPr marL="0" lvl="1" indent="0" defTabSz="913741" fontAlgn="base">
              <a:lnSpc>
                <a:spcPct val="110000"/>
              </a:lnSpc>
              <a:spcBef>
                <a:spcPts val="1176"/>
              </a:spcBef>
              <a:spcAft>
                <a:spcPts val="588"/>
              </a:spcAft>
              <a:buClr>
                <a:schemeClr val="accent1"/>
              </a:buClr>
              <a:buNone/>
            </a:pPr>
            <a:r>
              <a:rPr lang="en-US" sz="1400">
                <a:ea typeface="Segoe UI" pitchFamily="34" charset="0"/>
                <a:cs typeface="Segoe UI" pitchFamily="34" charset="0"/>
              </a:rPr>
              <a:t>Communicate to individuals about the Champions role and where they can be found – remember, they are not an IT support function but business representatives.</a:t>
            </a:r>
          </a:p>
        </p:txBody>
      </p:sp>
      <p:sp>
        <p:nvSpPr>
          <p:cNvPr id="15" name="Text Placeholder 3">
            <a:extLst>
              <a:ext uri="{FF2B5EF4-FFF2-40B4-BE49-F238E27FC236}">
                <a16:creationId xmlns:a16="http://schemas.microsoft.com/office/drawing/2014/main" id="{44BF3B2F-9D89-A106-4409-9B1B421B60B9}"/>
              </a:ext>
            </a:extLst>
          </p:cNvPr>
          <p:cNvSpPr txBox="1">
            <a:spLocks/>
          </p:cNvSpPr>
          <p:nvPr/>
        </p:nvSpPr>
        <p:spPr>
          <a:xfrm>
            <a:off x="6622693" y="4416937"/>
            <a:ext cx="4453903" cy="45538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Font typeface="Arial" panose="020B0604020202020204" pitchFamily="34" charset="0"/>
              <a:buNone/>
            </a:pPr>
            <a:r>
              <a:rPr lang="en-US" sz="1400">
                <a:ea typeface="Segoe UI" pitchFamily="34" charset="0"/>
                <a:cs typeface="Segoe UI" pitchFamily="34" charset="0"/>
              </a:rPr>
              <a:t>Incorporate Microsoft 365 training resources into your own internal training site.</a:t>
            </a:r>
          </a:p>
        </p:txBody>
      </p:sp>
      <p:sp>
        <p:nvSpPr>
          <p:cNvPr id="14" name="Text Placeholder 3">
            <a:extLst>
              <a:ext uri="{FF2B5EF4-FFF2-40B4-BE49-F238E27FC236}">
                <a16:creationId xmlns:a16="http://schemas.microsoft.com/office/drawing/2014/main" id="{B90EFA4C-4ED5-05B7-65B1-911BEE67AF9F}"/>
              </a:ext>
            </a:extLst>
          </p:cNvPr>
          <p:cNvSpPr txBox="1">
            <a:spLocks/>
          </p:cNvSpPr>
          <p:nvPr/>
        </p:nvSpPr>
        <p:spPr>
          <a:xfrm>
            <a:off x="6622693" y="5183279"/>
            <a:ext cx="4453903" cy="69236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913741" fontAlgn="base">
              <a:lnSpc>
                <a:spcPct val="110000"/>
              </a:lnSpc>
              <a:spcBef>
                <a:spcPts val="1176"/>
              </a:spcBef>
              <a:spcAft>
                <a:spcPts val="588"/>
              </a:spcAft>
              <a:buClr>
                <a:schemeClr val="accent1"/>
              </a:buClr>
              <a:buFont typeface="Arial" panose="020B0604020202020204" pitchFamily="34" charset="0"/>
              <a:buNone/>
            </a:pPr>
            <a:r>
              <a:rPr lang="en-US" sz="1400">
                <a:ea typeface="Segoe UI" pitchFamily="34" charset="0"/>
                <a:cs typeface="Segoe UI" pitchFamily="34" charset="0"/>
              </a:rPr>
              <a:t>Create a contest (e.g., scavenger hunts and giveaways) between departments to encourage people to interact with Microsoft 365.</a:t>
            </a:r>
          </a:p>
        </p:txBody>
      </p:sp>
      <p:grpSp>
        <p:nvGrpSpPr>
          <p:cNvPr id="28" name="Group 27">
            <a:extLst>
              <a:ext uri="{FF2B5EF4-FFF2-40B4-BE49-F238E27FC236}">
                <a16:creationId xmlns:a16="http://schemas.microsoft.com/office/drawing/2014/main" id="{BF6C1034-B851-FF70-C3F5-72E499DE92E9}"/>
              </a:ext>
              <a:ext uri="{C183D7F6-B498-43B3-948B-1728B52AA6E4}">
                <adec:decorative xmlns:adec="http://schemas.microsoft.com/office/drawing/2017/decorative" val="1"/>
              </a:ext>
            </a:extLst>
          </p:cNvPr>
          <p:cNvGrpSpPr/>
          <p:nvPr/>
        </p:nvGrpSpPr>
        <p:grpSpPr>
          <a:xfrm>
            <a:off x="1087940" y="2410278"/>
            <a:ext cx="248400" cy="3048681"/>
            <a:chOff x="1087940" y="2410278"/>
            <a:chExt cx="248400" cy="3048681"/>
          </a:xfrm>
        </p:grpSpPr>
        <p:sp>
          <p:nvSpPr>
            <p:cNvPr id="17" name="Graphic 17" descr="Badge Tick1 with solid fill">
              <a:extLst>
                <a:ext uri="{FF2B5EF4-FFF2-40B4-BE49-F238E27FC236}">
                  <a16:creationId xmlns:a16="http://schemas.microsoft.com/office/drawing/2014/main" id="{E3F4A494-1745-CE27-1695-943AF0C6A1B9}"/>
                </a:ext>
              </a:extLst>
            </p:cNvPr>
            <p:cNvSpPr/>
            <p:nvPr/>
          </p:nvSpPr>
          <p:spPr>
            <a:xfrm>
              <a:off x="1087940" y="241027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0" name="Graphic 17" descr="Badge Tick1 with solid fill">
              <a:extLst>
                <a:ext uri="{FF2B5EF4-FFF2-40B4-BE49-F238E27FC236}">
                  <a16:creationId xmlns:a16="http://schemas.microsoft.com/office/drawing/2014/main" id="{6A344B4B-CA1D-B91D-AFA0-811BACC86853}"/>
                </a:ext>
              </a:extLst>
            </p:cNvPr>
            <p:cNvSpPr/>
            <p:nvPr/>
          </p:nvSpPr>
          <p:spPr>
            <a:xfrm>
              <a:off x="1087940" y="3135163"/>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2" name="Graphic 17" descr="Badge Tick1 with solid fill">
              <a:extLst>
                <a:ext uri="{FF2B5EF4-FFF2-40B4-BE49-F238E27FC236}">
                  <a16:creationId xmlns:a16="http://schemas.microsoft.com/office/drawing/2014/main" id="{5FC643CB-50F3-AC9C-C78B-D5E98C76A113}"/>
                </a:ext>
              </a:extLst>
            </p:cNvPr>
            <p:cNvSpPr/>
            <p:nvPr/>
          </p:nvSpPr>
          <p:spPr>
            <a:xfrm>
              <a:off x="1087940" y="4293111"/>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4" name="Graphic 17" descr="Badge Tick1 with solid fill">
              <a:extLst>
                <a:ext uri="{FF2B5EF4-FFF2-40B4-BE49-F238E27FC236}">
                  <a16:creationId xmlns:a16="http://schemas.microsoft.com/office/drawing/2014/main" id="{04BF1809-4C9F-E9B7-F916-0BEA24ADA2ED}"/>
                </a:ext>
              </a:extLst>
            </p:cNvPr>
            <p:cNvSpPr/>
            <p:nvPr/>
          </p:nvSpPr>
          <p:spPr>
            <a:xfrm>
              <a:off x="1087940" y="521130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grpSp>
        <p:nvGrpSpPr>
          <p:cNvPr id="29" name="Group 28">
            <a:extLst>
              <a:ext uri="{FF2B5EF4-FFF2-40B4-BE49-F238E27FC236}">
                <a16:creationId xmlns:a16="http://schemas.microsoft.com/office/drawing/2014/main" id="{DF0AFF66-41A4-6363-1C48-0286605A8256}"/>
              </a:ext>
              <a:ext uri="{C183D7F6-B498-43B3-948B-1728B52AA6E4}">
                <adec:decorative xmlns:adec="http://schemas.microsoft.com/office/drawing/2017/decorative" val="1"/>
              </a:ext>
            </a:extLst>
          </p:cNvPr>
          <p:cNvGrpSpPr/>
          <p:nvPr/>
        </p:nvGrpSpPr>
        <p:grpSpPr>
          <a:xfrm>
            <a:off x="6185048" y="2410278"/>
            <a:ext cx="248400" cy="3005595"/>
            <a:chOff x="6185048" y="2410278"/>
            <a:chExt cx="248400" cy="3005595"/>
          </a:xfrm>
        </p:grpSpPr>
        <p:sp>
          <p:nvSpPr>
            <p:cNvPr id="19" name="Graphic 17" descr="Badge Tick1 with solid fill">
              <a:extLst>
                <a:ext uri="{FF2B5EF4-FFF2-40B4-BE49-F238E27FC236}">
                  <a16:creationId xmlns:a16="http://schemas.microsoft.com/office/drawing/2014/main" id="{35F951EE-19B3-E6D2-80C6-A713500E0E16}"/>
                </a:ext>
              </a:extLst>
            </p:cNvPr>
            <p:cNvSpPr/>
            <p:nvPr/>
          </p:nvSpPr>
          <p:spPr>
            <a:xfrm>
              <a:off x="6185048" y="3448621"/>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1" name="Graphic 17" descr="Badge Tick1 with solid fill">
              <a:extLst>
                <a:ext uri="{FF2B5EF4-FFF2-40B4-BE49-F238E27FC236}">
                  <a16:creationId xmlns:a16="http://schemas.microsoft.com/office/drawing/2014/main" id="{81292D86-DB8A-8E20-0BBE-E57607D57E1F}"/>
                </a:ext>
              </a:extLst>
            </p:cNvPr>
            <p:cNvSpPr/>
            <p:nvPr/>
          </p:nvSpPr>
          <p:spPr>
            <a:xfrm>
              <a:off x="6185048" y="4433120"/>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0D5BC656-F25C-BB48-11EC-0FB692802749}"/>
                </a:ext>
              </a:extLst>
            </p:cNvPr>
            <p:cNvSpPr/>
            <p:nvPr/>
          </p:nvSpPr>
          <p:spPr>
            <a:xfrm>
              <a:off x="6185048" y="5168222"/>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5" name="Graphic 17" descr="Badge Tick1 with solid fill">
              <a:extLst>
                <a:ext uri="{FF2B5EF4-FFF2-40B4-BE49-F238E27FC236}">
                  <a16:creationId xmlns:a16="http://schemas.microsoft.com/office/drawing/2014/main" id="{FF3A34E8-C750-BE67-B31F-E5058549A8CB}"/>
                </a:ext>
              </a:extLst>
            </p:cNvPr>
            <p:cNvSpPr/>
            <p:nvPr/>
          </p:nvSpPr>
          <p:spPr>
            <a:xfrm>
              <a:off x="6185048" y="2410278"/>
              <a:ext cx="248400"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cxnSp>
        <p:nvCxnSpPr>
          <p:cNvPr id="5" name="Straight Connector 4">
            <a:extLst>
              <a:ext uri="{FF2B5EF4-FFF2-40B4-BE49-F238E27FC236}">
                <a16:creationId xmlns:a16="http://schemas.microsoft.com/office/drawing/2014/main" id="{737000BC-7AC0-9324-2EE9-67BBD966FB2F}"/>
              </a:ext>
              <a:ext uri="{C183D7F6-B498-43B3-948B-1728B52AA6E4}">
                <adec:decorative xmlns:adec="http://schemas.microsoft.com/office/drawing/2017/decorative" val="1"/>
              </a:ext>
            </a:extLst>
          </p:cNvPr>
          <p:cNvCxnSpPr/>
          <p:nvPr/>
        </p:nvCxnSpPr>
        <p:spPr>
          <a:xfrm>
            <a:off x="1087940" y="2976809"/>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30A7951-9428-FF3B-BCA5-367E271AF239}"/>
              </a:ext>
              <a:ext uri="{C183D7F6-B498-43B3-948B-1728B52AA6E4}">
                <adec:decorative xmlns:adec="http://schemas.microsoft.com/office/drawing/2017/decorative" val="1"/>
              </a:ext>
            </a:extLst>
          </p:cNvPr>
          <p:cNvCxnSpPr/>
          <p:nvPr/>
        </p:nvCxnSpPr>
        <p:spPr>
          <a:xfrm>
            <a:off x="1087940" y="4150154"/>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2F4E6A-E109-04E0-D280-E7DE36F11795}"/>
              </a:ext>
              <a:ext uri="{C183D7F6-B498-43B3-948B-1728B52AA6E4}">
                <adec:decorative xmlns:adec="http://schemas.microsoft.com/office/drawing/2017/decorative" val="1"/>
              </a:ext>
            </a:extLst>
          </p:cNvPr>
          <p:cNvCxnSpPr/>
          <p:nvPr/>
        </p:nvCxnSpPr>
        <p:spPr>
          <a:xfrm>
            <a:off x="1087940" y="5113106"/>
            <a:ext cx="45728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FA788E-AA10-0900-F143-7152A4AEFA1C}"/>
              </a:ext>
              <a:ext uri="{C183D7F6-B498-43B3-948B-1728B52AA6E4}">
                <adec:decorative xmlns:adec="http://schemas.microsoft.com/office/drawing/2017/decorative" val="1"/>
              </a:ext>
            </a:extLst>
          </p:cNvPr>
          <p:cNvCxnSpPr/>
          <p:nvPr/>
        </p:nvCxnSpPr>
        <p:spPr>
          <a:xfrm>
            <a:off x="6185048" y="3268122"/>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5FCED02-F861-9A39-3A43-070EF6BDB2F3}"/>
              </a:ext>
              <a:ext uri="{C183D7F6-B498-43B3-948B-1728B52AA6E4}">
                <adec:decorative xmlns:adec="http://schemas.microsoft.com/office/drawing/2017/decorative" val="1"/>
              </a:ext>
            </a:extLst>
          </p:cNvPr>
          <p:cNvCxnSpPr/>
          <p:nvPr/>
        </p:nvCxnSpPr>
        <p:spPr>
          <a:xfrm>
            <a:off x="6185048" y="4279235"/>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D6B1568-DBA3-AE62-21F6-9524376ED80C}"/>
              </a:ext>
              <a:ext uri="{C183D7F6-B498-43B3-948B-1728B52AA6E4}">
                <adec:decorative xmlns:adec="http://schemas.microsoft.com/office/drawing/2017/decorative" val="1"/>
              </a:ext>
            </a:extLst>
          </p:cNvPr>
          <p:cNvCxnSpPr/>
          <p:nvPr/>
        </p:nvCxnSpPr>
        <p:spPr>
          <a:xfrm>
            <a:off x="6185048" y="5040278"/>
            <a:ext cx="47608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20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9D8B1A1-7D0F-7F1F-F71D-F9FCD1A85A59}"/>
              </a:ext>
            </a:extLst>
          </p:cNvPr>
          <p:cNvSpPr>
            <a:spLocks noGrp="1"/>
          </p:cNvSpPr>
          <p:nvPr>
            <p:ph type="title"/>
          </p:nvPr>
        </p:nvSpPr>
        <p:spPr>
          <a:xfrm>
            <a:off x="588261" y="2875002"/>
            <a:ext cx="4185445" cy="1107996"/>
          </a:xfrm>
        </p:spPr>
        <p:txBody>
          <a:bodyPr wrap="square" anchor="ctr">
            <a:spAutoFit/>
          </a:bodyPr>
          <a:lstStyle/>
          <a:p>
            <a:r>
              <a:rPr lang="en-US" sz="3600"/>
              <a:t>Branding your</a:t>
            </a:r>
            <a:br>
              <a:rPr lang="en-US" sz="3600"/>
            </a:br>
            <a:r>
              <a:rPr lang="en-US" sz="3600">
                <a:solidFill>
                  <a:srgbClr val="0078D4"/>
                </a:solidFill>
              </a:rPr>
              <a:t>Champion program</a:t>
            </a:r>
          </a:p>
        </p:txBody>
      </p:sp>
      <p:sp>
        <p:nvSpPr>
          <p:cNvPr id="21" name="Rounded Rectangle 75">
            <a:extLst>
              <a:ext uri="{FF2B5EF4-FFF2-40B4-BE49-F238E27FC236}">
                <a16:creationId xmlns:a16="http://schemas.microsoft.com/office/drawing/2014/main" id="{B8CF33CB-2E2C-747E-5423-8F0FCDF7FB2F}"/>
              </a:ext>
              <a:ext uri="{C183D7F6-B498-43B3-948B-1728B52AA6E4}">
                <adec:decorative xmlns:adec="http://schemas.microsoft.com/office/drawing/2017/decorative" val="1"/>
              </a:ext>
            </a:extLst>
          </p:cNvPr>
          <p:cNvSpPr/>
          <p:nvPr/>
        </p:nvSpPr>
        <p:spPr bwMode="auto">
          <a:xfrm>
            <a:off x="5181600" y="457200"/>
            <a:ext cx="6515100" cy="5699759"/>
          </a:xfrm>
          <a:prstGeom prst="roundRect">
            <a:avLst>
              <a:gd name="adj" fmla="val 335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Text Placeholder 2">
            <a:extLst>
              <a:ext uri="{FF2B5EF4-FFF2-40B4-BE49-F238E27FC236}">
                <a16:creationId xmlns:a16="http://schemas.microsoft.com/office/drawing/2014/main" id="{F1C5D445-41ED-DBD5-89D8-46BDCB41C8A2}"/>
              </a:ext>
            </a:extLst>
          </p:cNvPr>
          <p:cNvSpPr txBox="1">
            <a:spLocks/>
          </p:cNvSpPr>
          <p:nvPr/>
        </p:nvSpPr>
        <p:spPr>
          <a:xfrm>
            <a:off x="6038850" y="998756"/>
            <a:ext cx="5069752" cy="4616648"/>
          </a:xfrm>
          <a:prstGeom prst="rect">
            <a:avLst/>
          </a:prstGeom>
        </p:spPr>
        <p:txBody>
          <a:bodyPr vert="horz" wrap="square" lIns="91440" tIns="45720" rIns="91440" bIns="45720" rtlCol="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400"/>
              </a:spcBef>
              <a:buNone/>
            </a:pPr>
            <a:r>
              <a:rPr lang="en-US" sz="1400"/>
              <a:t>Copilot Champions may be referred to with terminology that is in alignment with your company culture. </a:t>
            </a:r>
          </a:p>
          <a:p>
            <a:pPr marL="0" indent="0">
              <a:lnSpc>
                <a:spcPct val="100000"/>
              </a:lnSpc>
              <a:spcBef>
                <a:spcPts val="1400"/>
              </a:spcBef>
              <a:buNone/>
            </a:pPr>
            <a:r>
              <a:rPr lang="en-US" sz="1400"/>
              <a:t>Champions are professionally referred to as User Enablement Specialists.</a:t>
            </a:r>
          </a:p>
          <a:p>
            <a:pPr marL="0" indent="0">
              <a:lnSpc>
                <a:spcPct val="100000"/>
              </a:lnSpc>
              <a:spcBef>
                <a:spcPts val="1400"/>
              </a:spcBef>
              <a:buNone/>
            </a:pPr>
            <a:r>
              <a:rPr lang="en-US" sz="1400"/>
              <a:t>Microsoft Partners can aid you in creating your internal user enablement function.</a:t>
            </a:r>
          </a:p>
          <a:p>
            <a:pPr marL="0" indent="0">
              <a:lnSpc>
                <a:spcPct val="100000"/>
              </a:lnSpc>
              <a:spcBef>
                <a:spcPts val="1400"/>
              </a:spcBef>
              <a:buNone/>
            </a:pPr>
            <a:r>
              <a:rPr lang="en-US" sz="1400"/>
              <a:t>Champion recognition – in the form of badges for engagement, Praise via Viva Insights, or other forms – are essential to Champion morale. </a:t>
            </a:r>
          </a:p>
          <a:p>
            <a:pPr marL="0" indent="0">
              <a:lnSpc>
                <a:spcPct val="100000"/>
              </a:lnSpc>
              <a:spcBef>
                <a:spcPts val="1400"/>
              </a:spcBef>
              <a:buNone/>
            </a:pPr>
            <a:r>
              <a:rPr lang="en-US" sz="1400"/>
              <a:t>As advocates for the employee experience, regular feedback, employee engagement, and communications are required for role success. </a:t>
            </a:r>
          </a:p>
          <a:p>
            <a:pPr marL="0" indent="0">
              <a:lnSpc>
                <a:spcPct val="100000"/>
              </a:lnSpc>
              <a:spcBef>
                <a:spcPts val="1400"/>
              </a:spcBef>
              <a:buNone/>
            </a:pPr>
            <a:r>
              <a:rPr lang="en-US" sz="1400"/>
              <a:t>Champion duties are a part of the day-to-day duties of the employee alongside their core job function.  </a:t>
            </a:r>
          </a:p>
          <a:p>
            <a:pPr marL="0" indent="0">
              <a:lnSpc>
                <a:spcPct val="100000"/>
              </a:lnSpc>
              <a:spcBef>
                <a:spcPts val="1400"/>
              </a:spcBef>
              <a:buNone/>
            </a:pPr>
            <a:r>
              <a:rPr lang="en-US" sz="1400"/>
              <a:t>Representation from across the organization ensures balanced viewpoints and early identification of risks and issues.  </a:t>
            </a:r>
          </a:p>
        </p:txBody>
      </p:sp>
      <p:grpSp>
        <p:nvGrpSpPr>
          <p:cNvPr id="2" name="Group 1">
            <a:extLst>
              <a:ext uri="{FF2B5EF4-FFF2-40B4-BE49-F238E27FC236}">
                <a16:creationId xmlns:a16="http://schemas.microsoft.com/office/drawing/2014/main" id="{88B588CA-4A16-49E0-1CC0-F7A8EDE9E04D}"/>
              </a:ext>
              <a:ext uri="{C183D7F6-B498-43B3-948B-1728B52AA6E4}">
                <adec:decorative xmlns:adec="http://schemas.microsoft.com/office/drawing/2017/decorative" val="1"/>
              </a:ext>
            </a:extLst>
          </p:cNvPr>
          <p:cNvGrpSpPr/>
          <p:nvPr/>
        </p:nvGrpSpPr>
        <p:grpSpPr>
          <a:xfrm>
            <a:off x="5765799" y="1100664"/>
            <a:ext cx="247651" cy="4249528"/>
            <a:chOff x="5765799" y="1100664"/>
            <a:chExt cx="247651" cy="4249528"/>
          </a:xfrm>
        </p:grpSpPr>
        <p:sp>
          <p:nvSpPr>
            <p:cNvPr id="22" name="Graphic 17" descr="Badge Tick1 with solid fill">
              <a:extLst>
                <a:ext uri="{FF2B5EF4-FFF2-40B4-BE49-F238E27FC236}">
                  <a16:creationId xmlns:a16="http://schemas.microsoft.com/office/drawing/2014/main" id="{493A1D2A-8D50-AC14-F40F-DEFC481186B3}"/>
                </a:ext>
              </a:extLst>
            </p:cNvPr>
            <p:cNvSpPr/>
            <p:nvPr/>
          </p:nvSpPr>
          <p:spPr>
            <a:xfrm>
              <a:off x="5765799" y="1100664"/>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2CA892F4-79A1-0847-400C-CFAE7740CAC2}"/>
                </a:ext>
              </a:extLst>
            </p:cNvPr>
            <p:cNvSpPr/>
            <p:nvPr/>
          </p:nvSpPr>
          <p:spPr>
            <a:xfrm>
              <a:off x="5765799" y="1712399"/>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4" name="Graphic 17" descr="Badge Tick1 with solid fill">
              <a:extLst>
                <a:ext uri="{FF2B5EF4-FFF2-40B4-BE49-F238E27FC236}">
                  <a16:creationId xmlns:a16="http://schemas.microsoft.com/office/drawing/2014/main" id="{FE70747D-65F6-BFE5-A7F4-A799A636051F}"/>
                </a:ext>
              </a:extLst>
            </p:cNvPr>
            <p:cNvSpPr/>
            <p:nvPr/>
          </p:nvSpPr>
          <p:spPr>
            <a:xfrm>
              <a:off x="5765799" y="2306028"/>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5" name="Graphic 17" descr="Badge Tick1 with solid fill">
              <a:extLst>
                <a:ext uri="{FF2B5EF4-FFF2-40B4-BE49-F238E27FC236}">
                  <a16:creationId xmlns:a16="http://schemas.microsoft.com/office/drawing/2014/main" id="{AC7FC9EC-1CCA-5849-682C-DE2F3A5967B6}"/>
                </a:ext>
              </a:extLst>
            </p:cNvPr>
            <p:cNvSpPr/>
            <p:nvPr/>
          </p:nvSpPr>
          <p:spPr>
            <a:xfrm>
              <a:off x="5765799" y="2910777"/>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6" name="Graphic 17" descr="Badge Tick1 with solid fill">
              <a:extLst>
                <a:ext uri="{FF2B5EF4-FFF2-40B4-BE49-F238E27FC236}">
                  <a16:creationId xmlns:a16="http://schemas.microsoft.com/office/drawing/2014/main" id="{89A17D35-4D45-C3F3-A9F9-35A0DB8B0B66}"/>
                </a:ext>
              </a:extLst>
            </p:cNvPr>
            <p:cNvSpPr/>
            <p:nvPr/>
          </p:nvSpPr>
          <p:spPr>
            <a:xfrm>
              <a:off x="5765799" y="3726707"/>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7" name="Graphic 17" descr="Badge Tick1 with solid fill">
              <a:extLst>
                <a:ext uri="{FF2B5EF4-FFF2-40B4-BE49-F238E27FC236}">
                  <a16:creationId xmlns:a16="http://schemas.microsoft.com/office/drawing/2014/main" id="{62349349-F827-06F9-E18C-88E51BA59BB5}"/>
                </a:ext>
              </a:extLst>
            </p:cNvPr>
            <p:cNvSpPr/>
            <p:nvPr/>
          </p:nvSpPr>
          <p:spPr>
            <a:xfrm>
              <a:off x="5765799" y="4534020"/>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sp>
          <p:nvSpPr>
            <p:cNvPr id="28" name="Graphic 17" descr="Badge Tick1 with solid fill">
              <a:extLst>
                <a:ext uri="{FF2B5EF4-FFF2-40B4-BE49-F238E27FC236}">
                  <a16:creationId xmlns:a16="http://schemas.microsoft.com/office/drawing/2014/main" id="{9670C293-37B5-893E-6877-9323ABE5962C}"/>
                </a:ext>
              </a:extLst>
            </p:cNvPr>
            <p:cNvSpPr/>
            <p:nvPr/>
          </p:nvSpPr>
          <p:spPr>
            <a:xfrm>
              <a:off x="5765799" y="5102541"/>
              <a:ext cx="247651" cy="247651"/>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200" b="1">
                <a:solidFill>
                  <a:schemeClr val="bg1"/>
                </a:solidFill>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43932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B966FD79224D4BA85F25A47B1A9825" ma:contentTypeVersion="22" ma:contentTypeDescription="Create a new document." ma:contentTypeScope="" ma:versionID="0ea44bd7e7a4b1f566284c64c2de894f">
  <xsd:schema xmlns:xsd="http://www.w3.org/2001/XMLSchema" xmlns:xs="http://www.w3.org/2001/XMLSchema" xmlns:p="http://schemas.microsoft.com/office/2006/metadata/properties" xmlns:ns1="http://schemas.microsoft.com/sharepoint/v3" xmlns:ns2="64e0a3ad-3a37-4cff-beb8-cdd69c3a68b9" xmlns:ns3="afefc9b0-eaf5-4f8f-8c91-d01d7cb6f86f" targetNamespace="http://schemas.microsoft.com/office/2006/metadata/properties" ma:root="true" ma:fieldsID="189fa4a572c7dc50440ace01f8dbc1df" ns1:_="" ns2:_="" ns3:_="">
    <xsd:import namespace="http://schemas.microsoft.com/sharepoint/v3"/>
    <xsd:import namespace="64e0a3ad-3a37-4cff-beb8-cdd69c3a68b9"/>
    <xsd:import namespace="afefc9b0-eaf5-4f8f-8c91-d01d7cb6f86f"/>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BillingMetadata" minOccurs="0"/>
                <xsd:element ref="ns2:Status" minOccurs="0"/>
                <xsd:element ref="ns2:MediaServiceLocation" minOccurs="0"/>
                <xsd:element ref="ns2:MediaServiceDocTags"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e0a3ad-3a37-4cff-beb8-cdd69c3a68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BillingMetadata" ma:index="24" nillable="true" ma:displayName="MediaServiceBillingMetadata" ma:hidden="true" ma:internalName="MediaServiceBillingMetadata" ma:readOnly="true">
      <xsd:simpleType>
        <xsd:restriction base="dms:Text"/>
      </xsd:simpleType>
    </xsd:element>
    <xsd:element name="Status" ma:index="25" nillable="true" ma:displayName="Status" ma:default="Draft" ma:format="Dropdown" ma:internalName="Status">
      <xsd:simpleType>
        <xsd:restriction base="dms:Choice">
          <xsd:enumeration value="Draft"/>
          <xsd:enumeration value="Final"/>
          <xsd:enumeration value="Reference"/>
          <xsd:enumeration value="Dont Use"/>
        </xsd:restriction>
      </xsd:simpleType>
    </xsd:element>
    <xsd:element name="MediaServiceLocation" ma:index="26" nillable="true" ma:displayName="Location" ma:indexed="true" ma:internalName="MediaServiceLocation" ma:readOnly="true">
      <xsd:simpleType>
        <xsd:restriction base="dms:Text"/>
      </xsd:simpleType>
    </xsd:element>
    <xsd:element name="MediaServiceDocTags" ma:index="27" nillable="true" ma:displayName="MediaServiceDocTags" ma:hidden="true" ma:internalName="MediaServiceDocTags" ma:readOnly="true">
      <xsd:simpleType>
        <xsd:restriction base="dms:Note"/>
      </xsd:simpleType>
    </xsd:element>
    <xsd:element name="HasDigitalSignature" ma:index="28" nillable="true" ma:displayName="Has Digital Signature" ma:internalName="HasDigitalSignature" ma:readOnly="false">
      <xsd:simpleType>
        <xsd:restriction base="dms:Boolean"/>
      </xsd:simpleType>
    </xsd:element>
    <xsd:element name="DigitalSignatureProvider" ma:index="29" nillable="true" ma:displayName="Digital Signature Provider" ma:internalName="DigitalSignatureProvide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efc9b0-eaf5-4f8f-8c91-d01d7cb6f86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28586fa-fa4e-4fdc-9f22-8e4b8976a0d9}" ma:internalName="TaxCatchAll" ma:showField="CatchAllData" ma:web="afefc9b0-eaf5-4f8f-8c91-d01d7cb6f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LengthInSeconds xmlns="64e0a3ad-3a37-4cff-beb8-cdd69c3a68b9" xsi:nil="true"/>
    <SharedWithUsers xmlns="afefc9b0-eaf5-4f8f-8c91-d01d7cb6f86f">
      <UserInfo>
        <DisplayName>Winnie Tran</DisplayName>
        <AccountId>27</AccountId>
        <AccountType/>
      </UserInfo>
      <UserInfo>
        <DisplayName>Melissa Lou</DisplayName>
        <AccountId>13</AccountId>
        <AccountType/>
      </UserInfo>
      <UserInfo>
        <DisplayName>Emily Wiersma</DisplayName>
        <AccountId>19</AccountId>
        <AccountType/>
      </UserInfo>
      <UserInfo>
        <DisplayName>SharingLinks.e443a2ef-e2e8-4bb0-a824-126619b30f16.Flexible.3c72bdf4-f6b8-4e8b-b8dd-be7066cc1582</DisplayName>
        <AccountId>37</AccountId>
        <AccountType/>
      </UserInfo>
      <UserInfo>
        <DisplayName>Solee Kim</DisplayName>
        <AccountId>18</AccountId>
        <AccountType/>
      </UserInfo>
      <UserInfo>
        <DisplayName>jcayab@microsoft.com</DisplayName>
        <AccountId>58</AccountId>
        <AccountType/>
      </UserInfo>
      <UserInfo>
        <DisplayName>SharingLinks.5f1302bb-ec38-4f74-98e0-52ad74f84ff3.Flexible.f9399f9e-5316-4fe9-8b79-06d6e7258cb3</DisplayName>
        <AccountId>49</AccountId>
        <AccountType/>
      </UserInfo>
      <UserInfo>
        <DisplayName>TUCU Support</DisplayName>
        <AccountId>11</AccountId>
        <AccountType/>
      </UserInfo>
      <UserInfo>
        <DisplayName>SharingLinks.cbe0cd16-6b92-4b76-9926-50658ab8f8de.OrganizationEdit.aa01a0ad-3e80-4ec3-8ab3-0782275ff1b3</DisplayName>
        <AccountId>1582</AccountId>
        <AccountType/>
      </UserInfo>
      <UserInfo>
        <DisplayName>SharingLinks.6c386cde-6294-4746-baa3-65b5b89f1e82.Flexible.f9f16e76-e6e7-4ac7-8d3d-c20427a1a9b4</DisplayName>
        <AccountId>1583</AccountId>
        <AccountType/>
      </UserInfo>
      <UserInfo>
        <DisplayName>SharingLinks.4c995c0b-56ed-4c69-b501-fe2bea3c4440.OrganizationView.4209f38e-834b-4d6d-b87c-65b8ed7516a5</DisplayName>
        <AccountId>1584</AccountId>
        <AccountType/>
      </UserInfo>
      <UserInfo>
        <DisplayName>Nishant Thacker</DisplayName>
        <AccountId>1585</AccountId>
        <AccountType/>
      </UserInfo>
      <UserInfo>
        <DisplayName>SharingLinks.9eb7b864-8f2f-4f34-a8ef-6104bb4b528e.Flexible.69f09c50-6fc4-492b-9bef-f5555b22bcba</DisplayName>
        <AccountId>67</AccountId>
        <AccountType/>
      </UserInfo>
      <UserInfo>
        <DisplayName>SharingLinks.782a3a3a-5e97-474c-b043-97d21f537a9c.Flexible.574717a2-a1a0-4717-be5a-57ff3ba14168</DisplayName>
        <AccountId>1586</AccountId>
        <AccountType/>
      </UserInfo>
      <UserInfo>
        <DisplayName>chi.lee@live.ca</DisplayName>
        <AccountId>32</AccountId>
        <AccountType/>
      </UserInfo>
      <UserInfo>
        <DisplayName>Mary Mirza</DisplayName>
        <AccountId>1587</AccountId>
        <AccountType/>
      </UserInfo>
      <UserInfo>
        <DisplayName>SharingLinks.17395a31-95c6-4bd5-a69f-2a6621feda56.Flexible.8627acc6-a918-4346-8868-5083f668276e</DisplayName>
        <AccountId>350</AccountId>
        <AccountType/>
      </UserInfo>
      <UserInfo>
        <DisplayName>SharingLinks.413b2c22-abf1-45f9-8f8e-496c964b775b.Flexible.7b2884e5-a30b-47f2-8047-00a261eff0c0</DisplayName>
        <AccountId>351</AccountId>
        <AccountType/>
      </UserInfo>
      <UserInfo>
        <DisplayName>SharingLinks.69984d32-1a8d-4273-9602-9f34827df940.Flexible.ef7bd186-c29f-4c29-a7e9-44adc4e45bc0</DisplayName>
        <AccountId>635</AccountId>
        <AccountType/>
      </UserInfo>
      <UserInfo>
        <DisplayName>SharingLinks.5668abe8-759e-4e12-8a97-7b9d2c715442.Flexible.015de7e0-99e0-41b3-a1bf-ec0aff3341df</DisplayName>
        <AccountId>1609</AccountId>
        <AccountType/>
      </UserInfo>
      <UserInfo>
        <DisplayName>SharingLinks.1f054df1-ca3a-4bc8-92ac-35a379ac5bef.Flexible.7d6d8c91-db8a-4e84-b8ca-8e333c18c86c</DisplayName>
        <AccountId>581</AccountId>
        <AccountType/>
      </UserInfo>
      <UserInfo>
        <DisplayName>SharingLinks.0af163dd-4628-4daf-b5ec-a8a2d104b40f.OrganizationView.403dd149-c241-4d84-a8c0-d259a398da30</DisplayName>
        <AccountId>675</AccountId>
        <AccountType/>
      </UserInfo>
      <UserInfo>
        <DisplayName>agoodrich@microsoft.com</DisplayName>
        <AccountId>452</AccountId>
        <AccountType/>
      </UserInfo>
      <UserInfo>
        <DisplayName>SharingLinks.35b16aff-e7af-4a00-b224-f53c675809e8.Flexible.73a17ea0-866b-41e3-96fa-507284a7dbd9</DisplayName>
        <AccountId>1610</AccountId>
        <AccountType/>
      </UserInfo>
      <UserInfo>
        <DisplayName>SharingLinks.c2bc5fe3-4101-4c28-b5dc-cbb7dd6086a4.Flexible.929b82e8-40b8-45d8-84ff-5405a4518447</DisplayName>
        <AccountId>621</AccountId>
        <AccountType/>
      </UserInfo>
      <UserInfo>
        <DisplayName>Trish Tinitigan</DisplayName>
        <AccountId>531</AccountId>
        <AccountType/>
      </UserInfo>
      <UserInfo>
        <DisplayName>SharingLinks.0018ece3-9c45-4e38-ab1c-f04d30dd17a6.Flexible.20cf4f87-9cd4-42a0-b832-a00323cf8ce3</DisplayName>
        <AccountId>1101</AccountId>
        <AccountType/>
      </UserInfo>
      <UserInfo>
        <DisplayName>SharingLinks.433d0158-7f18-4952-9223-87f6b9535e89.Flexible.40c2feaa-0002-48cc-b790-74973e7aed63</DisplayName>
        <AccountId>451</AccountId>
        <AccountType/>
      </UserInfo>
      <UserInfo>
        <DisplayName>SharingLinks.5a3a777d-9003-4081-9332-5dc8f5438b50.OrganizationView.308af056-13f6-41d7-834d-2741af73a2ca</DisplayName>
        <AccountId>87</AccountId>
        <AccountType/>
      </UserInfo>
      <UserInfo>
        <DisplayName>SharingLinks.1522a08c-905f-4e14-a683-61fa960b4573.OrganizationEdit.ab0ddc47-849d-46c4-bf8a-e0b6d39acc42</DisplayName>
        <AccountId>1611</AccountId>
        <AccountType/>
      </UserInfo>
      <UserInfo>
        <DisplayName>SharingLinks.066d2e9d-87c5-4418-bbe7-1bcf6f349c44.Flexible.fd964856-fa46-4786-9801-f8d9c34addb0</DisplayName>
        <AccountId>524</AccountId>
        <AccountType/>
      </UserInfo>
      <UserInfo>
        <DisplayName>SharingLinks.626c348f-9f17-4234-af07-ddc560edd3ba.Flexible.06f1d931-15c4-4fa2-aaaa-a888bbecea9e</DisplayName>
        <AccountId>101</AccountId>
        <AccountType/>
      </UserInfo>
      <UserInfo>
        <DisplayName>SharingLinks.76cda765-fb2e-466a-93e5-9474f63d6cc8.OrganizationEdit.2cad7b46-06fe-46a2-803b-04feedf53afb</DisplayName>
        <AccountId>354</AccountId>
        <AccountType/>
      </UserInfo>
      <UserInfo>
        <DisplayName>SharingLinks.9db16ba9-2985-44cf-9a56-80c0812dce59.Flexible.7cdd9526-0cf9-4f7e-b34a-840d833061fd</DisplayName>
        <AccountId>3062</AccountId>
        <AccountType/>
      </UserInfo>
      <UserInfo>
        <DisplayName>SharingLinks.62f98179-0d61-474c-9b67-df69ab7e63c7.Flexible.bfa1825c-95ba-4eb0-b45c-ef275ee99d4c</DisplayName>
        <AccountId>1607</AccountId>
        <AccountType/>
      </UserInfo>
      <UserInfo>
        <DisplayName>SharingLinks.e443a2ef-e2e8-4bb0-a824-126619b30f16.Flexible.9de046d4-b65c-4912-90db-9090bb72b5ab</DisplayName>
        <AccountId>38</AccountId>
        <AccountType/>
      </UserInfo>
      <UserInfo>
        <DisplayName>SharingLinks.b339158a-480d-42f9-85bb-b988137a8b73.Flexible.cb2e9729-7d36-40a0-bd2e-ac444bca52e7</DisplayName>
        <AccountId>3084</AccountId>
        <AccountType/>
      </UserInfo>
      <UserInfo>
        <DisplayName>SharingLinks.f968f779-2261-4bc8-a038-b6004575c80f.Flexible.6f504703-8692-44ca-a427-8d7ae00a96d3</DisplayName>
        <AccountId>3094</AccountId>
        <AccountType/>
      </UserInfo>
      <UserInfo>
        <DisplayName>SharingLinks.6d6d9ed9-1448-4cc0-b2cb-59def0fccf53.Flexible.51bb709b-bbb7-4d65-9435-388b5cc8c17f</DisplayName>
        <AccountId>343</AccountId>
        <AccountType/>
      </UserInfo>
      <UserInfo>
        <DisplayName>SharingLinks.a5982b63-2afe-4129-88fd-ea3690fb3057.Flexible.05c91ad2-d504-4309-a36c-7a8b90b60457</DisplayName>
        <AccountId>73</AccountId>
        <AccountType/>
      </UserInfo>
      <UserInfo>
        <DisplayName>SharingLinks.14ef1911-9c82-4928-9950-1dc276d71dd6.Flexible.2cd72ade-4d9d-4f68-a03d-5b4d61fceb9e</DisplayName>
        <AccountId>70</AccountId>
        <AccountType/>
      </UserInfo>
      <UserInfo>
        <DisplayName>SharingLinks.141f1ecf-9e97-4244-9c01-ffd05e34e640.Flexible.d32a8ba5-df00-4e0a-8a02-c9c30a9be1f1</DisplayName>
        <AccountId>3090</AccountId>
        <AccountType/>
      </UserInfo>
      <UserInfo>
        <DisplayName>tomer.wasserman@astrazeneca.com</DisplayName>
        <AccountId>34</AccountId>
        <AccountType/>
      </UserInfo>
      <UserInfo>
        <DisplayName>Liz Hess (NAYAMODE INC.)</DisplayName>
        <AccountId>5781</AccountId>
        <AccountType/>
      </UserInfo>
      <UserInfo>
        <DisplayName>Cynthia Johnson</DisplayName>
        <AccountId>5780</AccountId>
        <AccountType/>
      </UserInfo>
      <UserInfo>
        <DisplayName>Olga Gordon</DisplayName>
        <AccountId>5821</AccountId>
        <AccountType/>
      </UserInfo>
      <UserInfo>
        <DisplayName>Stephanie Torres</DisplayName>
        <AccountId>5005</AccountId>
        <AccountType/>
      </UserInfo>
      <UserInfo>
        <DisplayName>Nicole Lew</DisplayName>
        <AccountId>5811</AccountId>
        <AccountType/>
      </UserInfo>
      <UserInfo>
        <DisplayName>Chris DePalma</DisplayName>
        <AccountId>5823</AccountId>
        <AccountType/>
      </UserInfo>
      <UserInfo>
        <DisplayName>Eric Van Aelstyn</DisplayName>
        <AccountId>5825</AccountId>
        <AccountType/>
      </UserInfo>
      <UserInfo>
        <DisplayName>Karen Wong-Duncan (KWD)</DisplayName>
        <AccountId>5826</AccountId>
        <AccountType/>
      </UserInfo>
      <UserInfo>
        <DisplayName>cathask</DisplayName>
        <AccountId>5824</AccountId>
        <AccountType/>
      </UserInfo>
      <UserInfo>
        <DisplayName>urielr</DisplayName>
        <AccountId>5832</AccountId>
        <AccountType/>
      </UserInfo>
    </SharedWithUsers>
    <lcf76f155ced4ddcb4097134ff3c332f xmlns="64e0a3ad-3a37-4cff-beb8-cdd69c3a68b9">
      <Terms xmlns="http://schemas.microsoft.com/office/infopath/2007/PartnerControls"/>
    </lcf76f155ced4ddcb4097134ff3c332f>
    <TaxCatchAll xmlns="afefc9b0-eaf5-4f8f-8c91-d01d7cb6f86f" xsi:nil="true"/>
    <Status xmlns="64e0a3ad-3a37-4cff-beb8-cdd69c3a68b9">Final</Status>
    <HasDigitalSignature xmlns="64e0a3ad-3a37-4cff-beb8-cdd69c3a68b9" xsi:nil="true"/>
    <DigitalSignatureProvider xmlns="64e0a3ad-3a37-4cff-beb8-cdd69c3a68b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6CD1F6-41FF-4BDD-8C9E-5596030534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4e0a3ad-3a37-4cff-beb8-cdd69c3a68b9"/>
    <ds:schemaRef ds:uri="afefc9b0-eaf5-4f8f-8c91-d01d7cb6f8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00FE7F-A9AC-4935-A27A-1EC4413564B9}">
  <ds:schemaRefs>
    <ds:schemaRef ds:uri="http://purl.org/dc/elements/1.1/"/>
    <ds:schemaRef ds:uri="http://schemas.microsoft.com/sharepoint/v3"/>
    <ds:schemaRef ds:uri="http://schemas.microsoft.com/office/2006/metadata/properties"/>
    <ds:schemaRef ds:uri="http://www.w3.org/XML/1998/namespace"/>
    <ds:schemaRef ds:uri="http://purl.org/dc/dcmityp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afefc9b0-eaf5-4f8f-8c91-d01d7cb6f86f"/>
    <ds:schemaRef ds:uri="64e0a3ad-3a37-4cff-beb8-cdd69c3a68b9"/>
  </ds:schemaRefs>
</ds:datastoreItem>
</file>

<file path=customXml/itemProps3.xml><?xml version="1.0" encoding="utf-8"?>
<ds:datastoreItem xmlns:ds="http://schemas.openxmlformats.org/officeDocument/2006/customXml" ds:itemID="{FA82D443-D140-4ED3-A77C-974FAC2F6C88}">
  <ds:schemaRefs>
    <ds:schemaRef ds:uri="http://schemas.microsoft.com/sharepoint/v3/contenttype/form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756</TotalTime>
  <Words>3652</Words>
  <Application>Microsoft Office PowerPoint</Application>
  <PresentationFormat>Widescreen</PresentationFormat>
  <Paragraphs>247</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LIGHT MODE</vt:lpstr>
      <vt:lpstr>Build a Champion Program</vt:lpstr>
      <vt:lpstr>People,  not the technology they use, are your greatest  competitive advantage. </vt:lpstr>
      <vt:lpstr>Copilot resources on Microsoft Adoption</vt:lpstr>
      <vt:lpstr>Make a difference Become a Champion</vt:lpstr>
      <vt:lpstr>Who are Champions?</vt:lpstr>
      <vt:lpstr>Five steps to developing  a Champions community</vt:lpstr>
      <vt:lpstr>Build a sustainable Champions community</vt:lpstr>
      <vt:lpstr>The Champions program checklist</vt:lpstr>
      <vt:lpstr>Branding your Champion program</vt:lpstr>
      <vt:lpstr>Thank you</vt:lpstr>
      <vt:lpstr>Understanding the user journey</vt:lpstr>
      <vt:lpstr>Copilot Communities</vt:lpstr>
      <vt:lpstr>Copilot Academy</vt:lpstr>
      <vt:lpstr>PowerPoint Presentation</vt:lpstr>
      <vt:lpstr>Bookmark Microsoft enablement resources</vt:lpstr>
      <vt:lpstr>Functional scenario guidance</vt:lpstr>
      <vt:lpstr>Copilot Dashboard</vt:lpstr>
      <vt:lpstr>Viva Insights advanced impact reports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Speaker notes</dc:title>
  <dc:subject/>
  <dc:creator>karuanag@microsoft.com;Cynthia.Johnson@microsoft.com;jhwang@microsoft.com</dc:creator>
  <cp:lastModifiedBy>Jessie Hwang (SCALE)</cp:lastModifiedBy>
  <cp:revision>6</cp:revision>
  <dcterms:created xsi:type="dcterms:W3CDTF">2024-03-06T03:36:50Z</dcterms:created>
  <dcterms:modified xsi:type="dcterms:W3CDTF">2026-07-27T21:18:12Z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SetDate">
    <vt:lpwstr>2024-02-27T22:13:08Z</vt:lpwstr>
  </property>
  <property fmtid="{D5CDD505-2E9C-101B-9397-08002B2CF9AE}" pid="3" name="MSIP_Label_f42aa342-8706-4288-bd11-ebb85995028c_ContentBits">
    <vt:lpwstr>0</vt:lpwstr>
  </property>
  <property fmtid="{D5CDD505-2E9C-101B-9397-08002B2CF9AE}" pid="4" name="MediaServiceImageTags">
    <vt:lpwstr/>
  </property>
  <property fmtid="{D5CDD505-2E9C-101B-9397-08002B2CF9AE}" pid="5" name="MSIP_Label_f42aa342-8706-4288-bd11-ebb85995028c_ActionId">
    <vt:lpwstr>b119bb74-10e8-41bb-8974-fe16335588e8</vt:lpwstr>
  </property>
  <property fmtid="{D5CDD505-2E9C-101B-9397-08002B2CF9AE}" pid="6" name="MSIP_Label_f42aa342-8706-4288-bd11-ebb85995028c_Name">
    <vt:lpwstr>Internal</vt:lpwstr>
  </property>
  <property fmtid="{D5CDD505-2E9C-101B-9397-08002B2CF9AE}" pid="7" name="AuthorIds_UIVersion_512">
    <vt:lpwstr>12</vt:lpwstr>
  </property>
  <property fmtid="{D5CDD505-2E9C-101B-9397-08002B2CF9AE}" pid="8" name="ContentTypeId">
    <vt:lpwstr>0x01010000B966FD79224D4BA85F25A47B1A9825</vt:lpwstr>
  </property>
  <property fmtid="{D5CDD505-2E9C-101B-9397-08002B2CF9AE}" pid="9" name="TemplateUrl">
    <vt:lpwstr/>
  </property>
  <property fmtid="{D5CDD505-2E9C-101B-9397-08002B2CF9AE}" pid="10" name="xd_ProgID">
    <vt:lpwstr/>
  </property>
  <property fmtid="{D5CDD505-2E9C-101B-9397-08002B2CF9AE}" pid="11" name="AuthorIds_UIVersion_3584">
    <vt:lpwstr>12</vt:lpwstr>
  </property>
  <property fmtid="{D5CDD505-2E9C-101B-9397-08002B2CF9AE}" pid="12" name="MSIP_Label_f42aa342-8706-4288-bd11-ebb85995028c_Enabled">
    <vt:lpwstr>true</vt:lpwstr>
  </property>
  <property fmtid="{D5CDD505-2E9C-101B-9397-08002B2CF9AE}" pid="13" name="_ExtendedDescription">
    <vt:lpwstr/>
  </property>
  <property fmtid="{D5CDD505-2E9C-101B-9397-08002B2CF9AE}" pid="14" name="Order">
    <vt:lpwstr>8200.00000000000</vt:lpwstr>
  </property>
  <property fmtid="{D5CDD505-2E9C-101B-9397-08002B2CF9AE}" pid="15" name="ComplianceAssetId">
    <vt:lpwstr/>
  </property>
  <property fmtid="{D5CDD505-2E9C-101B-9397-08002B2CF9AE}" pid="16" name="AuthorIds_UIVersion_41472">
    <vt:lpwstr>12</vt:lpwstr>
  </property>
  <property fmtid="{D5CDD505-2E9C-101B-9397-08002B2CF9AE}" pid="17" name="MSIP_Label_f42aa342-8706-4288-bd11-ebb85995028c_Method">
    <vt:lpwstr>Standard</vt:lpwstr>
  </property>
  <property fmtid="{D5CDD505-2E9C-101B-9397-08002B2CF9AE}" pid="18" name="xd_Signature">
    <vt:lpwstr/>
  </property>
  <property fmtid="{D5CDD505-2E9C-101B-9397-08002B2CF9AE}" pid="19" name="MSIP_Label_f42aa342-8706-4288-bd11-ebb85995028c_SiteId">
    <vt:lpwstr>a5a9530b-9623-4712-8f71-f7cb8dfe5b51</vt:lpwstr>
  </property>
  <property fmtid="{D5CDD505-2E9C-101B-9397-08002B2CF9AE}" pid="20" name="TriggerFlowInfo">
    <vt:lpwstr/>
  </property>
</Properties>
</file>